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letter"/>
  <p:notesSz cx="7010400" cy="92964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ramling" initials="aag" lastIdx="8" clrIdx="0"/>
  <p:cmAuthor id="7" name="Eric M. Bloesch" initials="EMB" lastIdx="6" clrIdx="7"/>
  <p:cmAuthor id="1" name="Rittenberg" initials="LER" lastIdx="1" clrIdx="1"/>
  <p:cmAuthor id="2" name="Douglas Prawitt" initials="DP" lastIdx="7" clrIdx="2"/>
  <p:cmAuthor id="3" name="JPOSKLENSK001" initials="J" lastIdx="11" clrIdx="3"/>
  <p:cmAuthor id="4" name="Frank Martens" initials="FJM" lastIdx="6" clrIdx="4"/>
  <p:cmAuthor id="5" name="Windows User" initials="WU" lastIdx="1" clrIdx="5"/>
  <p:cmAuthor id="6" name="Chuck Harris" initials="CEH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970"/>
    <a:srgbClr val="F8DD3A"/>
    <a:srgbClr val="3C421A"/>
    <a:srgbClr val="4D447B"/>
    <a:srgbClr val="5488BB"/>
    <a:srgbClr val="ADA012"/>
    <a:srgbClr val="D5A83B"/>
    <a:srgbClr val="B7C317"/>
    <a:srgbClr val="91271F"/>
    <a:srgbClr val="200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0" autoAdjust="0"/>
    <p:restoredTop sz="68838" autoAdjust="0"/>
  </p:normalViewPr>
  <p:slideViewPr>
    <p:cSldViewPr>
      <p:cViewPr varScale="1">
        <p:scale>
          <a:sx n="130" d="100"/>
          <a:sy n="130" d="100"/>
        </p:scale>
        <p:origin x="-9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326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E064FD76-7E83-44C1-8EE9-D760543F5F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2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95FF3084-921D-4573-828D-5982D36D1356}" type="datetimeFigureOut">
              <a:rPr lang="en-US"/>
              <a:pPr/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AB4218E4-BF65-4EF1-B262-4A80CE07C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1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36595F-ABD3-47A5-96BA-F7BB76A630C9}" type="slidenum">
              <a:rPr lang="en-US"/>
              <a:pPr/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58175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58175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58175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AA1E0-D163-4D6E-BA91-B2FAE4F824A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50DB1-DF7D-4F0C-B790-C3E0508FFE4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429143"/>
          </a:xfrm>
        </p:spPr>
        <p:txBody>
          <a:bodyPr>
            <a:no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ACED5-B57B-46DB-BBDA-0D71D0559A9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0544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6580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12"/>
              </a:spcAft>
            </a:pPr>
            <a:endParaRPr lang="en-US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734360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58175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58175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58175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330410"/>
            <a:ext cx="9144000" cy="76200"/>
          </a:xfrm>
          <a:prstGeom prst="rect">
            <a:avLst/>
          </a:prstGeom>
          <a:solidFill>
            <a:srgbClr val="91271F"/>
          </a:solidFill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6" name="Picture 2" descr="COSO_header_v2"/>
          <p:cNvPicPr>
            <a:picLocks noChangeAspect="1" noChangeArrowheads="1"/>
          </p:cNvPicPr>
          <p:nvPr userDrawn="1"/>
        </p:nvPicPr>
        <p:blipFill>
          <a:blip r:embed="rId2" cstate="print"/>
          <a:srcRect b="10323"/>
          <a:stretch>
            <a:fillRect/>
          </a:stretch>
        </p:blipFill>
        <p:spPr bwMode="auto">
          <a:xfrm>
            <a:off x="0" y="0"/>
            <a:ext cx="9144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540625" y="6629400"/>
            <a:ext cx="1527175" cy="1524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B4FDC9B7-8412-4907-979A-CC44D3D961D2}" type="slidenum">
              <a:rPr lang="en-GB" sz="1000">
                <a:solidFill>
                  <a:schemeClr val="tx1"/>
                </a:solidFill>
                <a:cs typeface="Arial" pitchFamily="34" charset="0"/>
              </a:rPr>
              <a:pPr algn="r"/>
              <a:t>‹#›</a:t>
            </a:fld>
            <a:endParaRPr lang="en-GB" sz="10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63C041-92F7-4B98-93A4-FE0721E257B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 descr="COSO 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1335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buClr>
                <a:srgbClr val="2A5970"/>
              </a:buClr>
              <a:defRPr sz="1800">
                <a:solidFill>
                  <a:srgbClr val="2A5970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900"/>
              </a:spcAft>
              <a:buClr>
                <a:srgbClr val="2A5970"/>
              </a:buClr>
              <a:buFont typeface="Georgia" pitchFamily="18" charset="0"/>
              <a:buChar char="–"/>
              <a:defRPr sz="1800">
                <a:solidFill>
                  <a:srgbClr val="2A5970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buClr>
                <a:srgbClr val="2A5970"/>
              </a:buClr>
              <a:buFont typeface="Arial" pitchFamily="34" charset="0"/>
              <a:buChar char="•"/>
              <a:defRPr sz="1600">
                <a:solidFill>
                  <a:srgbClr val="2A597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900"/>
              </a:spcAft>
              <a:buClr>
                <a:srgbClr val="2A5970"/>
              </a:buClr>
              <a:defRPr sz="1600">
                <a:solidFill>
                  <a:srgbClr val="2A5970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900"/>
              </a:spcAft>
              <a:buClr>
                <a:srgbClr val="2A5970"/>
              </a:buClr>
              <a:defRPr sz="1600">
                <a:solidFill>
                  <a:srgbClr val="2A59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COSO 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33575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9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93DB0A-D541-43E9-B4AC-FACB3BDF63C7}" type="datetime1">
              <a:rPr lang="en-US"/>
              <a:pPr/>
              <a:t>5/14/2013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0762B-49C1-4D2E-868F-344A50FFE5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4260787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599"/>
            <a:ext cx="4038600" cy="1981201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4535424"/>
            <a:ext cx="4038600" cy="224637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447800"/>
            <a:ext cx="82296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CA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CA" noProof="0" dirty="0"/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CA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CA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2A5970"/>
          </a:solidFill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rgbClr val="91271F"/>
          </a:solidFill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eorgia" pitchFamily="18" charset="0"/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3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447800"/>
            <a:ext cx="82296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457450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86738" y="457200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Georgia" pitchFamily="18" charset="0"/>
              </a:defRPr>
            </a:lvl1pPr>
          </a:lstStyle>
          <a:p>
            <a:fld id="{DEE2774E-7921-4922-8BA0-DEF6EDA73AED}" type="datetime1">
              <a:rPr lang="en-US"/>
              <a:pPr/>
              <a:t>5/14/2013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0" y="457200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0" y="0"/>
            <a:ext cx="762000" cy="366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  <a:latin typeface="Georgia" pitchFamily="18" charset="0"/>
              </a:defRPr>
            </a:lvl1pPr>
          </a:lstStyle>
          <a:p>
            <a:fld id="{3404472C-16F4-4298-9578-9DBF7BCFA8F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2" descr="COSO_header_v2"/>
          <p:cNvPicPr>
            <a:picLocks noChangeAspect="1" noChangeArrowheads="1"/>
          </p:cNvPicPr>
          <p:nvPr userDrawn="1"/>
        </p:nvPicPr>
        <p:blipFill>
          <a:blip r:embed="rId8" cstate="print"/>
          <a:srcRect b="5162"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540625" y="6629400"/>
            <a:ext cx="1527175" cy="1524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C1049BE-762C-46B9-A9D6-E741C25312F4}" type="slidenum">
              <a:rPr lang="en-GB" sz="1000">
                <a:solidFill>
                  <a:schemeClr val="tx1"/>
                </a:solidFill>
                <a:cs typeface="Arial" pitchFamily="34" charset="0"/>
              </a:rPr>
              <a:pPr algn="r"/>
              <a:t>‹#›</a:t>
            </a:fld>
            <a:endParaRPr lang="en-GB" sz="100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3" name="Picture 12" descr="COSO Header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-1"/>
            <a:ext cx="9144000" cy="1335751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0" y="1330410"/>
            <a:ext cx="9144000" cy="76200"/>
          </a:xfrm>
          <a:prstGeom prst="rect">
            <a:avLst/>
          </a:prstGeom>
          <a:solidFill>
            <a:srgbClr val="91271F"/>
          </a:solidFill>
          <a:ln w="50800" cap="rnd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73" r:id="rId2"/>
    <p:sldLayoutId id="2147484174" r:id="rId3"/>
    <p:sldLayoutId id="2147484175" r:id="rId4"/>
    <p:sldLayoutId id="2147484182" r:id="rId5"/>
    <p:sldLayoutId id="2147484183" r:id="rId6"/>
  </p:sldLayoutIdLst>
  <p:transition>
    <p:cu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2A5970"/>
        </a:buClr>
        <a:buFont typeface="Georgia" pitchFamily="18" charset="0"/>
        <a:buChar char="•"/>
        <a:defRPr sz="2000" kern="1200">
          <a:solidFill>
            <a:srgbClr val="2A5970"/>
          </a:solidFill>
          <a:latin typeface="Arial" pitchFamily="34" charset="0"/>
          <a:ea typeface="+mn-ea"/>
          <a:cs typeface="Arial" pitchFamily="34" charset="0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rgbClr val="2A5970"/>
        </a:buClr>
        <a:buFont typeface="Georgia" pitchFamily="18" charset="0"/>
        <a:buChar char="▫"/>
        <a:defRPr sz="1800" kern="1200">
          <a:solidFill>
            <a:srgbClr val="2A5970"/>
          </a:solidFill>
          <a:latin typeface="Arial" pitchFamily="34" charset="0"/>
          <a:ea typeface="+mn-ea"/>
          <a:cs typeface="Arial" pitchFamily="34" charset="0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rgbClr val="2A5970"/>
        </a:buClr>
        <a:buFont typeface="Wingdings 2" pitchFamily="18" charset="2"/>
        <a:buChar char=""/>
        <a:defRPr sz="1600" kern="1200">
          <a:solidFill>
            <a:srgbClr val="2A5970"/>
          </a:solidFill>
          <a:latin typeface="Arial" pitchFamily="34" charset="0"/>
          <a:ea typeface="+mn-ea"/>
          <a:cs typeface="Arial" pitchFamily="34" charset="0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rgbClr val="2A5970"/>
        </a:buClr>
        <a:buFont typeface="Wingdings 2" pitchFamily="18" charset="2"/>
        <a:buChar char=""/>
        <a:defRPr sz="1400" kern="1200">
          <a:solidFill>
            <a:srgbClr val="2A5970"/>
          </a:solidFill>
          <a:latin typeface="Arial" pitchFamily="34" charset="0"/>
          <a:ea typeface="+mn-ea"/>
          <a:cs typeface="Arial" pitchFamily="34" charset="0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2A5970"/>
        </a:buClr>
        <a:buFont typeface="Georgia" pitchFamily="18" charset="0"/>
        <a:buChar char="▫"/>
        <a:defRPr sz="1200" kern="1200">
          <a:solidFill>
            <a:srgbClr val="2A5970"/>
          </a:solidFill>
          <a:latin typeface="Arial" pitchFamily="34" charset="0"/>
          <a:ea typeface="+mn-ea"/>
          <a:cs typeface="Arial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.coso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.coso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opyright@aicpa.org" TargetMode="External"/><Relationship Id="rId2" Type="http://schemas.openxmlformats.org/officeDocument/2006/relationships/hyperlink" Target="http://www.cpa2biz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7010400" cy="1752600"/>
          </a:xfrm>
        </p:spPr>
        <p:txBody>
          <a:bodyPr/>
          <a:lstStyle/>
          <a:p>
            <a:endParaRPr lang="pl-PL" dirty="0" smtClean="0"/>
          </a:p>
          <a:p>
            <a:r>
              <a:rPr lang="en-US" dirty="0" smtClean="0"/>
              <a:t>May 2013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8458200" cy="1470025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Internal Control–Integrated Framework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endParaRPr lang="en-CA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3101975"/>
            <a:ext cx="87630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rial" pitchFamily="34" charset="0"/>
              </a:rPr>
              <a:t>Internal Control–Integrated Framework</a:t>
            </a:r>
            <a:endParaRPr kumimoji="0" lang="en-US" sz="2400" b="1" i="0" u="none" strike="sng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534400" cy="1066800"/>
          </a:xfrm>
        </p:spPr>
        <p:txBody>
          <a:bodyPr/>
          <a:lstStyle/>
          <a:p>
            <a:r>
              <a:rPr lang="en-US" dirty="0" smtClean="0"/>
              <a:t>Update expected to increase ease of use and broaden application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17677"/>
              </p:ext>
            </p:extLst>
          </p:nvPr>
        </p:nvGraphicFramePr>
        <p:xfrm>
          <a:off x="533400" y="2536952"/>
          <a:ext cx="8077200" cy="4092448"/>
        </p:xfrm>
        <a:graphic>
          <a:graphicData uri="http://schemas.openxmlformats.org/drawingml/2006/table">
            <a:tbl>
              <a:tblPr/>
              <a:tblGrid>
                <a:gridCol w="3530600"/>
                <a:gridCol w="952500"/>
                <a:gridCol w="3594100"/>
              </a:tblGrid>
              <a:tr h="3099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97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What is </a:t>
                      </a:r>
                      <a:r>
                        <a:rPr kumimoji="0" lang="en-GB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A597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597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changing...</a:t>
                      </a:r>
                    </a:p>
                  </a:txBody>
                  <a:tcPr marL="45720" marR="45720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7432" marB="274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A597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What is changing...</a:t>
                      </a:r>
                    </a:p>
                  </a:txBody>
                  <a:tcPr marL="45720" marR="45720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2433">
                <a:tc>
                  <a:txBody>
                    <a:bodyPr/>
                    <a:lstStyle/>
                    <a:p>
                      <a:pPr marL="228600" marR="0" lvl="1" indent="-228600" algn="l" defTabSz="10175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Trebuchet MS" pitchFamily="34" charset="0"/>
                        <a:buAutoNum type="arabicPeriod"/>
                        <a:tabLst/>
                      </a:pPr>
                      <a:endParaRPr lang="en-US" sz="1600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75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Core definition of internal control</a:t>
                      </a:r>
                      <a:endParaRPr lang="en-US" sz="800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75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Three categories</a:t>
                      </a:r>
                      <a:r>
                        <a:rPr lang="en-US" sz="1600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objectives and f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ive components of internal control</a:t>
                      </a:r>
                      <a:endParaRPr lang="en-US" sz="800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75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Each</a:t>
                      </a:r>
                      <a:r>
                        <a:rPr kumimoji="0" lang="en-US" sz="1600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the </a:t>
                      </a:r>
                      <a:r>
                        <a:rPr kumimoji="0" lang="en-US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five 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components of</a:t>
                      </a:r>
                      <a:r>
                        <a:rPr lang="en-US" sz="1600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internal control are required 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</a:t>
                      </a:r>
                      <a:r>
                        <a:rPr lang="en-US" sz="1600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effective internal control</a:t>
                      </a:r>
                      <a:endParaRPr lang="en-US" sz="800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75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Important role of judgment in designing, implementing and conducting internal control, and in assessing its effectiveness </a:t>
                      </a:r>
                    </a:p>
                  </a:txBody>
                  <a:tcPr marL="45720" marR="45720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1" indent="-228600" algn="l" defTabSz="101882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882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Changes in business</a:t>
                      </a:r>
                      <a:r>
                        <a:rPr kumimoji="0" lang="en-US" sz="1600" kern="1200" baseline="0" dirty="0" smtClean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 </a:t>
                      </a:r>
                      <a:r>
                        <a:rPr kumimoji="0" lang="en-US" sz="1600" kern="1200" dirty="0" smtClean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operating</a:t>
                      </a:r>
                      <a:r>
                        <a:rPr kumimoji="0" lang="en-US" sz="1600" kern="1200" baseline="0" dirty="0" smtClean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600" kern="1200" dirty="0" smtClean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environments considered</a:t>
                      </a:r>
                      <a:endParaRPr kumimoji="0" lang="en-US" sz="800" kern="1200" dirty="0" smtClean="0">
                        <a:solidFill>
                          <a:srgbClr val="2A597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882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Operations and reporting objectives expanded</a:t>
                      </a:r>
                      <a:endParaRPr kumimoji="0" lang="en-US" sz="800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882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Fundamental concepts</a:t>
                      </a:r>
                      <a:r>
                        <a:rPr kumimoji="0" lang="en-US" sz="1600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underlying five components articulated </a:t>
                      </a:r>
                      <a:r>
                        <a:rPr kumimoji="0" lang="en-US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 principles</a:t>
                      </a:r>
                      <a:endParaRPr kumimoji="0" lang="en-US" sz="800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882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Additional approaches </a:t>
                      </a:r>
                      <a:r>
                        <a:rPr kumimoji="0" lang="en-US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 examples relevant to operations, compliance, and non-financial reporting objectives added</a:t>
                      </a:r>
                    </a:p>
                    <a:p>
                      <a:pPr marL="228600" marR="0" lvl="1" indent="-228600" algn="l" defTabSz="101882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800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Isosceles Triangle 6"/>
          <p:cNvSpPr/>
          <p:nvPr/>
        </p:nvSpPr>
        <p:spPr bwMode="ltGray">
          <a:xfrm rot="5400000">
            <a:off x="3289300" y="3949700"/>
            <a:ext cx="2438400" cy="482600"/>
          </a:xfrm>
          <a:prstGeom prst="triangl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330023"/>
              </p:ext>
            </p:extLst>
          </p:nvPr>
        </p:nvGraphicFramePr>
        <p:xfrm>
          <a:off x="533400" y="2511552"/>
          <a:ext cx="8077200" cy="3736847"/>
        </p:xfrm>
        <a:graphic>
          <a:graphicData uri="http://schemas.openxmlformats.org/drawingml/2006/table">
            <a:tbl>
              <a:tblPr/>
              <a:tblGrid>
                <a:gridCol w="4114800"/>
                <a:gridCol w="3962400"/>
              </a:tblGrid>
              <a:tr h="462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Environments change</a:t>
                      </a:r>
                      <a:r>
                        <a:rPr kumimoji="0" lang="en-U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s...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…have driven Framework updates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Expectations for governance oversight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Globalization of markets and operations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1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554">
                <a:tc>
                  <a:txBody>
                    <a:bodyPr/>
                    <a:lstStyle/>
                    <a:p>
                      <a:pPr marL="0" marR="0" lvl="1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Changes and greater complexity in business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1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536"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Demands and complexities in laws, rules, regulations, and standards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Expectations for competencies and accountabilities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404">
                <a:tc>
                  <a:txBody>
                    <a:bodyPr/>
                    <a:lstStyle/>
                    <a:p>
                      <a:pPr marL="0" marR="0" lvl="1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Use of, and reliance on, evolving technologies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1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536">
                <a:tc>
                  <a:txBody>
                    <a:bodyPr/>
                    <a:lstStyle/>
                    <a:p>
                      <a:pPr marL="0" marR="0" lvl="1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Expectations relating to preventing and detecting fraud  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1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cube_framework_new2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124200"/>
            <a:ext cx="27432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5788223"/>
            <a:ext cx="2667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500" dirty="0" smtClean="0">
                <a:solidFill>
                  <a:schemeClr val="tx2"/>
                </a:solidFill>
                <a:cs typeface="Arial" pitchFamily="34" charset="0"/>
              </a:rPr>
              <a:t>COSO Cube (2013 Edition)</a:t>
            </a:r>
            <a:endParaRPr lang="en-US" sz="15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457200" y="15240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rial" pitchFamily="34" charset="0"/>
              </a:rPr>
              <a:t>Update considers changes in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rial" pitchFamily="34" charset="0"/>
              </a:rPr>
              <a:t> business and operating environments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rial" pitchFamily="34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2A597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3429000" y="2133600"/>
            <a:ext cx="5181600" cy="1189037"/>
          </a:xfrm>
          <a:prstGeom prst="rect">
            <a:avLst/>
          </a:prstGeom>
          <a:solidFill>
            <a:srgbClr val="D5A83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</a:pP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ltGray">
          <a:xfrm>
            <a:off x="3429000" y="6096000"/>
            <a:ext cx="5181600" cy="533400"/>
          </a:xfrm>
          <a:prstGeom prst="rect">
            <a:avLst/>
          </a:prstGeom>
          <a:solidFill>
            <a:srgbClr val="3C421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</a:pP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ltGray">
          <a:xfrm>
            <a:off x="3429000" y="5257800"/>
            <a:ext cx="5181600" cy="762000"/>
          </a:xfrm>
          <a:prstGeom prst="rect">
            <a:avLst/>
          </a:prstGeom>
          <a:solidFill>
            <a:srgbClr val="4D44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</a:pPr>
            <a:endParaRPr lang="en-US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ltGray">
          <a:xfrm>
            <a:off x="3429000" y="4419600"/>
            <a:ext cx="5181600" cy="762000"/>
          </a:xfrm>
          <a:prstGeom prst="rect">
            <a:avLst/>
          </a:prstGeom>
          <a:solidFill>
            <a:srgbClr val="5488BB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</a:pPr>
            <a:endParaRPr lang="en-US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ltGray">
          <a:xfrm>
            <a:off x="3429000" y="3429000"/>
            <a:ext cx="5181600" cy="914400"/>
          </a:xfrm>
          <a:prstGeom prst="rect">
            <a:avLst/>
          </a:prstGeom>
          <a:solidFill>
            <a:srgbClr val="ADA01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</a:pPr>
            <a:endParaRPr lang="en-US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ltGray">
          <a:xfrm>
            <a:off x="533401" y="2133600"/>
            <a:ext cx="2362199" cy="436562"/>
          </a:xfrm>
          <a:prstGeom prst="rect">
            <a:avLst/>
          </a:prstGeom>
          <a:solidFill>
            <a:srgbClr val="D5A8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>
              <a:spcAft>
                <a:spcPts val="200"/>
              </a:spcAft>
              <a:buClr>
                <a:schemeClr val="bg2"/>
              </a:buClr>
              <a:defRPr/>
            </a:pPr>
            <a:r>
              <a:rPr lang="en-GB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 Environment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533401" y="3429000"/>
            <a:ext cx="2362200" cy="457200"/>
          </a:xfrm>
          <a:prstGeom prst="rect">
            <a:avLst/>
          </a:prstGeom>
          <a:solidFill>
            <a:srgbClr val="ADA0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>
              <a:spcAft>
                <a:spcPts val="200"/>
              </a:spcAft>
              <a:buClr>
                <a:schemeClr val="bg2"/>
              </a:buClr>
              <a:defRPr/>
            </a:pPr>
            <a:r>
              <a:rPr lang="en-GB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Risk Assessment</a:t>
            </a:r>
          </a:p>
        </p:txBody>
      </p:sp>
      <p:sp>
        <p:nvSpPr>
          <p:cNvPr id="21" name="Rectangle 20"/>
          <p:cNvSpPr/>
          <p:nvPr/>
        </p:nvSpPr>
        <p:spPr bwMode="ltGray">
          <a:xfrm>
            <a:off x="533400" y="4419600"/>
            <a:ext cx="2362199" cy="457200"/>
          </a:xfrm>
          <a:prstGeom prst="rect">
            <a:avLst/>
          </a:prstGeom>
          <a:solidFill>
            <a:srgbClr val="5488B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>
              <a:spcAft>
                <a:spcPts val="200"/>
              </a:spcAft>
              <a:buClr>
                <a:schemeClr val="tx1"/>
              </a:buClr>
              <a:defRPr/>
            </a:pPr>
            <a:r>
              <a:rPr lang="en-GB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 Activities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533401" y="5257800"/>
            <a:ext cx="2362200" cy="457200"/>
          </a:xfrm>
          <a:prstGeom prst="rect">
            <a:avLst/>
          </a:prstGeom>
          <a:solidFill>
            <a:srgbClr val="4D447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algn="ctr">
              <a:spcAft>
                <a:spcPts val="200"/>
              </a:spcAft>
              <a:buClr>
                <a:schemeClr val="tx1"/>
              </a:buClr>
              <a:defRPr/>
            </a:pPr>
            <a:r>
              <a:rPr lang="en-GB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 &amp; Communication</a:t>
            </a:r>
          </a:p>
        </p:txBody>
      </p:sp>
      <p:sp>
        <p:nvSpPr>
          <p:cNvPr id="23" name="Rectangle 22"/>
          <p:cNvSpPr/>
          <p:nvPr/>
        </p:nvSpPr>
        <p:spPr bwMode="ltGray">
          <a:xfrm>
            <a:off x="533401" y="6096000"/>
            <a:ext cx="2362200" cy="457200"/>
          </a:xfrm>
          <a:prstGeom prst="rect">
            <a:avLst/>
          </a:prstGeom>
          <a:solidFill>
            <a:srgbClr val="3C421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>
              <a:spcAft>
                <a:spcPts val="200"/>
              </a:spcAft>
              <a:buClr>
                <a:schemeClr val="tx1"/>
              </a:buClr>
              <a:defRPr/>
            </a:pPr>
            <a:r>
              <a:rPr lang="en-GB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Monitoring Activities</a:t>
            </a:r>
          </a:p>
        </p:txBody>
      </p:sp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534400" cy="838200"/>
          </a:xfrm>
        </p:spPr>
        <p:txBody>
          <a:bodyPr/>
          <a:lstStyle/>
          <a:p>
            <a:r>
              <a:rPr lang="en-US" dirty="0" smtClean="0"/>
              <a:t>Update articulates principles of effective internal control</a:t>
            </a:r>
            <a:endParaRPr lang="en-US" dirty="0" smtClean="0">
              <a:solidFill>
                <a:srgbClr val="2A597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2209800"/>
            <a:ext cx="4953000" cy="121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Demonstrates commitment to integrity and ethical values</a:t>
            </a:r>
          </a:p>
          <a:p>
            <a:pPr marL="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Exercises oversight responsibility</a:t>
            </a:r>
          </a:p>
          <a:p>
            <a:pPr marL="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Establishes structure, authority and responsibility</a:t>
            </a:r>
          </a:p>
          <a:p>
            <a:pPr marL="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Demonstrates commitment to competence</a:t>
            </a:r>
          </a:p>
          <a:p>
            <a:pPr marL="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Enforces accountability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3429000"/>
            <a:ext cx="5068888" cy="990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Specifies </a:t>
            </a:r>
            <a:r>
              <a:rPr lang="en-US" sz="1300" kern="0" dirty="0">
                <a:solidFill>
                  <a:schemeClr val="bg1"/>
                </a:solidFill>
                <a:cs typeface="Arial" pitchFamily="34" charset="0"/>
              </a:rPr>
              <a:t>suitable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objectives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Identifies and analyzes risk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Assesses fraud risk</a:t>
            </a:r>
          </a:p>
          <a:p>
            <a:pPr marL="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Identifies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and 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analyzes significant change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7600" y="4495800"/>
            <a:ext cx="4876800" cy="4127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Selects and develops control activities</a:t>
            </a:r>
          </a:p>
          <a:p>
            <a:pPr marL="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11.  Selects and develops general controls over technology</a:t>
            </a:r>
          </a:p>
          <a:p>
            <a:pPr marL="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Deploys through policies and procedures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7600" y="5334000"/>
            <a:ext cx="4648200" cy="65146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274320">
              <a:spcAft>
                <a:spcPts val="200"/>
              </a:spcAft>
              <a:buFont typeface="+mj-lt"/>
              <a:buAutoNum type="arabicPeriod" startAt="13"/>
              <a:defRPr/>
            </a:pPr>
            <a:r>
              <a:rPr lang="en-US" sz="1300" dirty="0" smtClean="0">
                <a:solidFill>
                  <a:schemeClr val="bg1"/>
                </a:solidFill>
                <a:cs typeface="Arial" pitchFamily="34" charset="0"/>
              </a:rPr>
              <a:t>Uses relevant </a:t>
            </a:r>
            <a:r>
              <a:rPr lang="en-US" sz="1300" dirty="0">
                <a:solidFill>
                  <a:schemeClr val="bg1"/>
                </a:solidFill>
                <a:cs typeface="Arial" pitchFamily="34" charset="0"/>
              </a:rPr>
              <a:t>information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13"/>
              <a:defRPr/>
            </a:pPr>
            <a:r>
              <a:rPr lang="en-US" sz="1300" dirty="0">
                <a:solidFill>
                  <a:schemeClr val="bg1"/>
                </a:solidFill>
                <a:cs typeface="Arial" pitchFamily="34" charset="0"/>
              </a:rPr>
              <a:t>Communicates internally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13"/>
              <a:defRPr/>
            </a:pPr>
            <a:r>
              <a:rPr lang="en-US" sz="1300" dirty="0">
                <a:solidFill>
                  <a:schemeClr val="bg1"/>
                </a:solidFill>
                <a:cs typeface="Arial" pitchFamily="34" charset="0"/>
              </a:rPr>
              <a:t>Communicates externally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57600" y="6172200"/>
            <a:ext cx="5029200" cy="27463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>
              <a:spcAft>
                <a:spcPts val="200"/>
              </a:spcAft>
              <a:buFont typeface="+mj-lt"/>
              <a:buAutoNum type="arabicPeriod" startAt="16"/>
              <a:defRPr/>
            </a:pPr>
            <a:r>
              <a:rPr lang="en-US" sz="1300" dirty="0">
                <a:solidFill>
                  <a:schemeClr val="bg1"/>
                </a:solidFill>
                <a:cs typeface="Arial" pitchFamily="34" charset="0"/>
              </a:rPr>
              <a:t>Conducts ongoing </a:t>
            </a:r>
            <a:r>
              <a:rPr lang="en-US" sz="1300" dirty="0" smtClean="0">
                <a:solidFill>
                  <a:schemeClr val="bg1"/>
                </a:solidFill>
                <a:cs typeface="Arial" pitchFamily="34" charset="0"/>
              </a:rPr>
              <a:t>and/or </a:t>
            </a:r>
            <a:r>
              <a:rPr lang="en-US" sz="1300" dirty="0">
                <a:solidFill>
                  <a:schemeClr val="bg1"/>
                </a:solidFill>
                <a:cs typeface="Arial" pitchFamily="34" charset="0"/>
              </a:rPr>
              <a:t>separate evaluations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16"/>
              <a:defRPr/>
            </a:pPr>
            <a:r>
              <a:rPr lang="en-US" sz="1300" dirty="0">
                <a:solidFill>
                  <a:schemeClr val="bg1"/>
                </a:solidFill>
                <a:cs typeface="Arial" pitchFamily="34" charset="0"/>
              </a:rPr>
              <a:t>Evaluates and communicates deficiencies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3429000" y="2438400"/>
            <a:ext cx="5181600" cy="4267200"/>
          </a:xfrm>
          <a:prstGeom prst="rect">
            <a:avLst/>
          </a:prstGeom>
          <a:solidFill>
            <a:srgbClr val="D5A83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</a:pPr>
            <a:endParaRPr lang="en-US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ltGray">
          <a:xfrm>
            <a:off x="533401" y="2438400"/>
            <a:ext cx="2514599" cy="436562"/>
          </a:xfrm>
          <a:prstGeom prst="rect">
            <a:avLst/>
          </a:prstGeom>
          <a:solidFill>
            <a:srgbClr val="D5A8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>
              <a:spcAft>
                <a:spcPts val="200"/>
              </a:spcAft>
              <a:buClr>
                <a:schemeClr val="bg2"/>
              </a:buClr>
              <a:defRPr/>
            </a:pPr>
            <a:r>
              <a:rPr lang="en-GB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 Environment</a:t>
            </a:r>
          </a:p>
        </p:txBody>
      </p:sp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534400" cy="914400"/>
          </a:xfrm>
        </p:spPr>
        <p:txBody>
          <a:bodyPr/>
          <a:lstStyle/>
          <a:p>
            <a:r>
              <a:rPr lang="en-US" dirty="0" smtClean="0"/>
              <a:t>Update articulates principles of effective internal control (continued)</a:t>
            </a:r>
            <a:endParaRPr lang="en-US" dirty="0" smtClean="0">
              <a:solidFill>
                <a:srgbClr val="2A597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2514600"/>
            <a:ext cx="4953000" cy="426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284163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The organization demonstrates a commitment to integrity and ethical values. </a:t>
            </a:r>
          </a:p>
          <a:p>
            <a:pPr marL="342900" indent="-284163">
              <a:buFont typeface="+mj-lt"/>
              <a:buAutoNum type="arabicPeriod"/>
            </a:pPr>
            <a:endParaRPr lang="en-US" sz="8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342900" indent="-284163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The board of directors demonstrates independence from management and exercises oversight of the development and performance of internal control.</a:t>
            </a:r>
          </a:p>
          <a:p>
            <a:pPr marL="342900" indent="-284163">
              <a:buFont typeface="+mj-lt"/>
              <a:buAutoNum type="arabicPeriod"/>
            </a:pPr>
            <a:endParaRPr lang="en-US" sz="8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342900" indent="-284163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Management establishes, with board oversight, structures, reporting lines, and appropriate authorities and responsibilities in the pursuit of objectives. </a:t>
            </a:r>
          </a:p>
          <a:p>
            <a:pPr marL="342900" indent="-284163">
              <a:buFont typeface="+mj-lt"/>
              <a:buAutoNum type="arabicPeriod"/>
            </a:pPr>
            <a:endParaRPr lang="en-US" sz="8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342900" indent="-284163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The organization demonstrates a commitment to attract, develop, and retain competent individuals in alignment with objectives. </a:t>
            </a:r>
          </a:p>
          <a:p>
            <a:pPr marL="342900" indent="-284163">
              <a:buFont typeface="+mj-lt"/>
              <a:buAutoNum type="arabicPeriod"/>
            </a:pPr>
            <a:endParaRPr lang="en-US" sz="8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342900" indent="-284163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The organization holds individuals accountable for their internal control responsibilities in the pursuit of objectives.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ltGray">
          <a:xfrm>
            <a:off x="3429000" y="2438400"/>
            <a:ext cx="5181600" cy="3962400"/>
          </a:xfrm>
          <a:prstGeom prst="rect">
            <a:avLst/>
          </a:prstGeom>
          <a:solidFill>
            <a:srgbClr val="ADA01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/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  The organization specifies objectives with sufficient clarity to enable the identification and assessment of risks relating to objectives.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  The organization identifies risks to the achievement of its objectives across the entity and analyzes risks as a basis for determining how the risks should be managed. 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  The organization considers the potential for fraud in assessing risks to the achievement of objectives.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  The organization identifies and assesses changes that could significantly impact the system of internal control. 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533401" y="2438400"/>
            <a:ext cx="2362200" cy="457200"/>
          </a:xfrm>
          <a:prstGeom prst="rect">
            <a:avLst/>
          </a:prstGeom>
          <a:solidFill>
            <a:srgbClr val="ADA0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>
              <a:spcAft>
                <a:spcPts val="200"/>
              </a:spcAft>
              <a:buClr>
                <a:schemeClr val="bg2"/>
              </a:buClr>
              <a:defRPr/>
            </a:pPr>
            <a:r>
              <a:rPr lang="en-GB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Risk Assessment</a:t>
            </a:r>
          </a:p>
        </p:txBody>
      </p:sp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534400" cy="914400"/>
          </a:xfrm>
        </p:spPr>
        <p:txBody>
          <a:bodyPr/>
          <a:lstStyle/>
          <a:p>
            <a:r>
              <a:rPr lang="en-US" dirty="0" smtClean="0"/>
              <a:t>Update articulates principles of effective internal control (continued)</a:t>
            </a:r>
            <a:endParaRPr lang="en-US" dirty="0" smtClean="0">
              <a:solidFill>
                <a:srgbClr val="2A597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ltGray">
          <a:xfrm>
            <a:off x="3429000" y="2438400"/>
            <a:ext cx="5181600" cy="3048000"/>
          </a:xfrm>
          <a:prstGeom prst="rect">
            <a:avLst/>
          </a:prstGeom>
          <a:solidFill>
            <a:srgbClr val="5488BB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1700" dirty="0" smtClean="0">
                <a:latin typeface="Arial" pitchFamily="34" charset="0"/>
                <a:cs typeface="Arial" pitchFamily="34" charset="0"/>
              </a:rPr>
              <a:t>10. The organization selects and develops control activities that contribute to the mitigation of risks to the achievement of objectives to acceptable levels. 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1700" dirty="0" smtClean="0">
                <a:latin typeface="Arial" pitchFamily="34" charset="0"/>
                <a:cs typeface="Arial" pitchFamily="34" charset="0"/>
              </a:rPr>
              <a:t>11. The organization selects and develops general control activities over technology to support the achievement of objectives. 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12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The organization deploys control activities through policies that establish what is expected and procedures that put policies into place.</a:t>
            </a:r>
          </a:p>
          <a:p>
            <a:pPr marL="342900" indent="-342900">
              <a:buAutoNum type="arabicPeriod" startAt="12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ltGray">
          <a:xfrm>
            <a:off x="533400" y="2438400"/>
            <a:ext cx="2362199" cy="457200"/>
          </a:xfrm>
          <a:prstGeom prst="rect">
            <a:avLst/>
          </a:prstGeom>
          <a:solidFill>
            <a:srgbClr val="5488B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>
              <a:spcAft>
                <a:spcPts val="200"/>
              </a:spcAft>
              <a:buClr>
                <a:schemeClr val="tx1"/>
              </a:buClr>
              <a:defRPr/>
            </a:pPr>
            <a:r>
              <a:rPr lang="en-GB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 Activities</a:t>
            </a:r>
          </a:p>
        </p:txBody>
      </p:sp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534400" cy="914400"/>
          </a:xfrm>
        </p:spPr>
        <p:txBody>
          <a:bodyPr/>
          <a:lstStyle/>
          <a:p>
            <a:r>
              <a:rPr lang="en-US" dirty="0" smtClean="0"/>
              <a:t>Update articulates principles of effective internal control (continued)</a:t>
            </a:r>
            <a:endParaRPr lang="en-US" dirty="0" smtClean="0">
              <a:solidFill>
                <a:srgbClr val="2A597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ltGray">
          <a:xfrm>
            <a:off x="3429000" y="2438400"/>
            <a:ext cx="5181600" cy="2971800"/>
          </a:xfrm>
          <a:prstGeom prst="rect">
            <a:avLst/>
          </a:prstGeom>
          <a:solidFill>
            <a:srgbClr val="4D44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/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1700" dirty="0" smtClean="0">
                <a:latin typeface="Arial" pitchFamily="34" charset="0"/>
                <a:cs typeface="Arial" pitchFamily="34" charset="0"/>
              </a:rPr>
              <a:t>13. The organization obtains or generates and uses relevant, quality information to support the functioning of internal control. 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1700" dirty="0" smtClean="0">
                <a:latin typeface="Arial" pitchFamily="34" charset="0"/>
                <a:cs typeface="Arial" pitchFamily="34" charset="0"/>
              </a:rPr>
              <a:t>14. The organization internally communicates information, including objectives and responsibilities for internal control, necessary to support the functioning of internal control. 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15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The organization communicates with external parties regarding matters affecting the functioning of internal control. </a:t>
            </a:r>
          </a:p>
          <a:p>
            <a:pPr marL="342900" indent="-342900"/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ltGray">
          <a:xfrm>
            <a:off x="533400" y="2438400"/>
            <a:ext cx="2362200" cy="685800"/>
          </a:xfrm>
          <a:prstGeom prst="rect">
            <a:avLst/>
          </a:prstGeom>
          <a:solidFill>
            <a:srgbClr val="4D447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algn="ctr">
              <a:spcAft>
                <a:spcPts val="200"/>
              </a:spcAft>
              <a:buClr>
                <a:schemeClr val="tx1"/>
              </a:buClr>
              <a:defRPr/>
            </a:pPr>
            <a:r>
              <a:rPr lang="en-GB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 &amp; Communication</a:t>
            </a:r>
          </a:p>
        </p:txBody>
      </p:sp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534400" cy="914400"/>
          </a:xfrm>
        </p:spPr>
        <p:txBody>
          <a:bodyPr/>
          <a:lstStyle/>
          <a:p>
            <a:r>
              <a:rPr lang="en-US" dirty="0" smtClean="0"/>
              <a:t>Update articulates principles of effective internal control (continued)</a:t>
            </a:r>
            <a:endParaRPr lang="en-US" dirty="0" smtClean="0">
              <a:solidFill>
                <a:srgbClr val="2A597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ltGray">
          <a:xfrm>
            <a:off x="3429000" y="2438400"/>
            <a:ext cx="5181600" cy="2590800"/>
          </a:xfrm>
          <a:prstGeom prst="rect">
            <a:avLst/>
          </a:prstGeom>
          <a:solidFill>
            <a:srgbClr val="3C421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1700" dirty="0" smtClean="0">
                <a:latin typeface="Arial" pitchFamily="34" charset="0"/>
                <a:cs typeface="Arial" pitchFamily="34" charset="0"/>
              </a:rPr>
              <a:t>16. The organization selects, develops, and performs ongoing and/or separate evaluations to ascertain whether the components of internal control are present and functioning. 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17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The organization evaluates and communicates internal control deficiencies in a timely manner to those parties responsible for taking corrective action, including senior management and the board of directors, as appropriate. </a:t>
            </a:r>
          </a:p>
          <a:p>
            <a:pPr marL="342900" indent="-342900">
              <a:buAutoNum type="arabicPeriod" startAt="17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ltGray">
          <a:xfrm>
            <a:off x="533400" y="2438400"/>
            <a:ext cx="2514599" cy="457200"/>
          </a:xfrm>
          <a:prstGeom prst="rect">
            <a:avLst/>
          </a:prstGeom>
          <a:solidFill>
            <a:srgbClr val="3C421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>
              <a:spcAft>
                <a:spcPts val="200"/>
              </a:spcAft>
              <a:buClr>
                <a:schemeClr val="tx1"/>
              </a:buClr>
              <a:defRPr/>
            </a:pPr>
            <a:r>
              <a:rPr lang="en-GB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Monitoring Activities</a:t>
            </a:r>
            <a:endParaRPr lang="en-GB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534400" cy="914400"/>
          </a:xfrm>
        </p:spPr>
        <p:txBody>
          <a:bodyPr/>
          <a:lstStyle/>
          <a:p>
            <a:r>
              <a:rPr lang="en-US" dirty="0" smtClean="0"/>
              <a:t>Update articulates principles of effective internal control (continued)</a:t>
            </a:r>
            <a:endParaRPr lang="en-US" dirty="0" smtClean="0">
              <a:solidFill>
                <a:srgbClr val="2A597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600" y="6172200"/>
            <a:ext cx="5029200" cy="27463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>
              <a:spcAft>
                <a:spcPts val="200"/>
              </a:spcAft>
              <a:buFont typeface="+mj-lt"/>
              <a:buAutoNum type="arabicPeriod" startAt="16"/>
              <a:defRPr/>
            </a:pPr>
            <a:endParaRPr lang="en-US" sz="13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r>
              <a:rPr lang="en-US" dirty="0" smtClean="0"/>
              <a:t>Update clarifies requirements for effective internal control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075112"/>
          </a:xfrm>
        </p:spPr>
        <p:txBody>
          <a:bodyPr/>
          <a:lstStyle/>
          <a:p>
            <a:r>
              <a:rPr lang="en-US" dirty="0" smtClean="0"/>
              <a:t>Effective internal control provides reasonable assurance regarding  the achievement of objectives and requires that:</a:t>
            </a:r>
          </a:p>
          <a:p>
            <a:pPr lvl="1"/>
            <a:r>
              <a:rPr lang="en-US" sz="1700" dirty="0" smtClean="0"/>
              <a:t>Each component and each relevant principle is present and functioning</a:t>
            </a:r>
          </a:p>
          <a:p>
            <a:pPr lvl="1"/>
            <a:r>
              <a:rPr lang="en-US" sz="1700" dirty="0" smtClean="0"/>
              <a:t>The five components are operating together in an integrated manner</a:t>
            </a:r>
          </a:p>
          <a:p>
            <a:r>
              <a:rPr lang="en-US" dirty="0" smtClean="0"/>
              <a:t>Each principle is suitable to all entities; all principles are presumed relevant except in rare situations where management determines that a principle is not relevant to a component (e.g., governance, technology)</a:t>
            </a:r>
          </a:p>
          <a:p>
            <a:r>
              <a:rPr lang="en-US" dirty="0" smtClean="0"/>
              <a:t>Components operate together when all components are present and functioning and internal control deficiencies aggregated across components do not result in one or more major deficiencies</a:t>
            </a:r>
          </a:p>
          <a:p>
            <a:r>
              <a:rPr lang="en-US" dirty="0" smtClean="0"/>
              <a:t>A major deficiency represents an internal control deficiency or combination thereof that severely reduces the likelihood that an entity can achieve its objectives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655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7" indent="-342900"/>
            <a:r>
              <a:rPr lang="en-US" dirty="0" smtClean="0"/>
              <a:t>COSO &amp; Project Overview</a:t>
            </a:r>
            <a:endParaRPr lang="en-US" i="1" strike="sngStrike" dirty="0" smtClean="0"/>
          </a:p>
          <a:p>
            <a:pPr marL="452437" indent="-342900"/>
            <a:r>
              <a:rPr lang="en-US" dirty="0" smtClean="0"/>
              <a:t>Internal Control-Integrated Framework</a:t>
            </a:r>
            <a:endParaRPr lang="en-US" strike="sngStrike" dirty="0" smtClean="0"/>
          </a:p>
          <a:p>
            <a:pPr marL="452437" indent="-342900"/>
            <a:r>
              <a:rPr lang="en-GB" dirty="0" smtClean="0"/>
              <a:t>Illustrative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Documents</a:t>
            </a:r>
          </a:p>
          <a:p>
            <a:pPr marL="744537" lvl="1" indent="-342900"/>
            <a:r>
              <a:rPr lang="en-GB" sz="1700" dirty="0" smtClean="0"/>
              <a:t>Illustrative Tools for Assessing Effectiveness of a System of Internal Control</a:t>
            </a:r>
          </a:p>
          <a:p>
            <a:pPr marL="744537" lvl="1" indent="-342900"/>
            <a:r>
              <a:rPr lang="en-GB" sz="1700" dirty="0" smtClean="0"/>
              <a:t>Internal Control over External Financial Reporting: A Compendium of Approaches and examples</a:t>
            </a:r>
          </a:p>
          <a:p>
            <a:pPr marL="452437" indent="-342900"/>
            <a:r>
              <a:rPr lang="en-US" dirty="0" smtClean="0"/>
              <a:t>Transition &amp; Impact</a:t>
            </a:r>
          </a:p>
          <a:p>
            <a:pPr marL="452437" indent="-342900"/>
            <a:r>
              <a:rPr lang="en-US" dirty="0" smtClean="0"/>
              <a:t>Recommended Actions</a:t>
            </a:r>
          </a:p>
          <a:p>
            <a:pPr marL="452437" indent="-342900"/>
            <a:r>
              <a:rPr lang="en-US" dirty="0" smtClean="0"/>
              <a:t>Questions &amp; Comments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458200" cy="1066800"/>
          </a:xfrm>
        </p:spPr>
        <p:txBody>
          <a:bodyPr/>
          <a:lstStyle/>
          <a:p>
            <a:r>
              <a:rPr lang="en-CA" dirty="0" smtClean="0"/>
              <a:t>Update describes important characteristics of principles, e.g.,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447800"/>
          </a:xfrm>
        </p:spPr>
        <p:txBody>
          <a:bodyPr/>
          <a:lstStyle/>
          <a:p>
            <a:pPr marL="365125" lvl="1" indent="-255588">
              <a:buFont typeface="Arial" pitchFamily="34" charset="0"/>
              <a:buChar char="•"/>
            </a:pPr>
            <a:r>
              <a:rPr lang="en-US" sz="1700" dirty="0" smtClean="0"/>
              <a:t>Points of focus may not be suitable or relevant, and others may be identified</a:t>
            </a:r>
          </a:p>
          <a:p>
            <a:pPr marL="365125" lvl="1" indent="-255588">
              <a:buFont typeface="Arial" pitchFamily="34" charset="0"/>
              <a:buChar char="•"/>
            </a:pPr>
            <a:r>
              <a:rPr lang="en-US" sz="1700" dirty="0" smtClean="0"/>
              <a:t>Points of focus may facilitate designing, implementing, and conducting internal control</a:t>
            </a:r>
          </a:p>
          <a:p>
            <a:pPr marL="365125" lvl="1" indent="-255588">
              <a:buFont typeface="Arial" pitchFamily="34" charset="0"/>
              <a:buChar char="•"/>
            </a:pPr>
            <a:r>
              <a:rPr lang="en-US" sz="1700" dirty="0" smtClean="0"/>
              <a:t>There is </a:t>
            </a:r>
            <a:r>
              <a:rPr lang="en-US" sz="1700" i="1" u="sng" dirty="0" smtClean="0"/>
              <a:t>no</a:t>
            </a:r>
            <a:r>
              <a:rPr lang="en-US" sz="1700" dirty="0" smtClean="0"/>
              <a:t> requirement to separately assess whether points of focus are in place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ltGray">
          <a:xfrm>
            <a:off x="533401" y="2438400"/>
            <a:ext cx="2514599" cy="436562"/>
          </a:xfrm>
          <a:prstGeom prst="rect">
            <a:avLst/>
          </a:prstGeom>
          <a:solidFill>
            <a:srgbClr val="D5A8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>
              <a:spcAft>
                <a:spcPts val="200"/>
              </a:spcAft>
              <a:buClr>
                <a:schemeClr val="bg2"/>
              </a:buClr>
              <a:defRPr/>
            </a:pPr>
            <a:r>
              <a:rPr lang="en-GB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 Environment</a:t>
            </a:r>
          </a:p>
        </p:txBody>
      </p:sp>
      <p:sp>
        <p:nvSpPr>
          <p:cNvPr id="7" name="Rectangle 6"/>
          <p:cNvSpPr/>
          <p:nvPr/>
        </p:nvSpPr>
        <p:spPr bwMode="ltGray">
          <a:xfrm>
            <a:off x="3429000" y="2438400"/>
            <a:ext cx="5181600" cy="609600"/>
          </a:xfrm>
          <a:prstGeom prst="rect">
            <a:avLst/>
          </a:prstGeom>
          <a:solidFill>
            <a:srgbClr val="D5A83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342900" indent="-284163">
              <a:buFont typeface="+mj-lt"/>
              <a:buAutoNum type="arabicPeriod"/>
            </a:pP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organization demonstrates a commitment to integrity and ethical values. 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3429000" y="3200400"/>
            <a:ext cx="5181600" cy="1447800"/>
          </a:xfrm>
          <a:prstGeom prst="rect">
            <a:avLst/>
          </a:prstGeom>
          <a:solidFill>
            <a:srgbClr val="D5A83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342900" indent="-284163"/>
            <a:r>
              <a:rPr lang="en-US" sz="1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Points of Focus:</a:t>
            </a:r>
          </a:p>
          <a:p>
            <a:pPr marL="342900" indent="-284163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Sets the Tone at the Top</a:t>
            </a:r>
          </a:p>
          <a:p>
            <a:pPr marL="342900" indent="-284163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Establishes Standards of Conduct</a:t>
            </a:r>
          </a:p>
          <a:p>
            <a:pPr marL="342900" indent="-284163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Evaluates Adherence to Standards of Conduct</a:t>
            </a:r>
          </a:p>
          <a:p>
            <a:pPr marL="342900" indent="-284163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Addresses Deviations in a Timely Manner</a:t>
            </a:r>
          </a:p>
        </p:txBody>
      </p:sp>
    </p:spTree>
    <p:extLst>
      <p:ext uri="{BB962C8B-B14F-4D97-AF65-F5344CB8AC3E}">
        <p14:creationId xmlns:p14="http://schemas.microsoft.com/office/powerpoint/2010/main" val="26655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r>
              <a:rPr lang="en-CA" dirty="0" smtClean="0"/>
              <a:t>Update </a:t>
            </a:r>
            <a:r>
              <a:rPr lang="en-CA" dirty="0" smtClean="0">
                <a:solidFill>
                  <a:srgbClr val="2A5970"/>
                </a:solidFill>
              </a:rPr>
              <a:t>describes the role of controls </a:t>
            </a:r>
            <a:r>
              <a:rPr lang="en-CA" dirty="0" smtClean="0"/>
              <a:t>to effect 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6512"/>
          </a:xfrm>
        </p:spPr>
        <p:txBody>
          <a:bodyPr/>
          <a:lstStyle/>
          <a:p>
            <a:pPr marL="365125" lvl="1" indent="-255588">
              <a:buFont typeface="Georgia" pitchFamily="18" charset="0"/>
              <a:buChar char="•"/>
            </a:pPr>
            <a:r>
              <a:rPr lang="en-US" dirty="0" smtClean="0"/>
              <a:t>The Framework does not prescribe controls to be selected, developed, and deployed for effective internal control</a:t>
            </a:r>
          </a:p>
          <a:p>
            <a:pPr marL="365125" lvl="1" indent="-255588">
              <a:buFont typeface="Georgia" pitchFamily="18" charset="0"/>
              <a:buChar char="•"/>
            </a:pPr>
            <a:r>
              <a:rPr lang="en-US" dirty="0" smtClean="0"/>
              <a:t>An organization’s selection of controls to effect relevant principles and associated components is a function of management judgment based on factors unique to the entity</a:t>
            </a:r>
          </a:p>
          <a:p>
            <a:r>
              <a:rPr lang="en-US" dirty="0" smtClean="0"/>
              <a:t>A major deficiency in a component or principle cannot be mitigated to an acceptable level by the presence and functioning of other components and principles</a:t>
            </a:r>
          </a:p>
          <a:p>
            <a:pPr marL="365125" lvl="1" indent="-255588">
              <a:buFont typeface="Georgia" pitchFamily="18" charset="0"/>
              <a:buChar char="•"/>
            </a:pPr>
            <a:r>
              <a:rPr lang="en-US" dirty="0" smtClean="0"/>
              <a:t>However, understanding and considering how controls effect multiple principles can provide persuasive evidence supporting management’s assessment of whether components and relevant principles are present and functioning</a:t>
            </a:r>
          </a:p>
          <a:p>
            <a:pPr marL="365125" lvl="1" indent="-255588">
              <a:buNone/>
            </a:pPr>
            <a:endParaRPr lang="en-US" sz="17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458200" cy="1066800"/>
          </a:xfrm>
        </p:spPr>
        <p:txBody>
          <a:bodyPr/>
          <a:lstStyle/>
          <a:p>
            <a:r>
              <a:rPr lang="en-CA" dirty="0" smtClean="0"/>
              <a:t>Update describes how various controls effect principles, e.g., </a:t>
            </a:r>
            <a:endParaRPr lang="en-CA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828800" y="2133600"/>
            <a:ext cx="327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2A5970"/>
              </a:buClr>
              <a:buSzTx/>
              <a:buFont typeface="Georgia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A597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ltGray">
          <a:xfrm>
            <a:off x="1828800" y="2133600"/>
            <a:ext cx="6934200" cy="609600"/>
          </a:xfrm>
          <a:prstGeom prst="rect">
            <a:avLst/>
          </a:prstGeom>
          <a:solidFill>
            <a:srgbClr val="D5A8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>
              <a:spcAft>
                <a:spcPts val="200"/>
              </a:spcAft>
              <a:buClr>
                <a:schemeClr val="bg2"/>
              </a:buClr>
              <a:defRPr/>
            </a:pPr>
            <a:r>
              <a:rPr lang="en-GB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 Environment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1828800" y="2971800"/>
            <a:ext cx="6934200" cy="762000"/>
          </a:xfrm>
          <a:prstGeom prst="rect">
            <a:avLst/>
          </a:prstGeom>
          <a:solidFill>
            <a:srgbClr val="D5A83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25425" indent="-225425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The organization demonstrates a commitment to integrity and ethical values.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81000" y="21336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2A5970"/>
              </a:buClr>
              <a:buSzTx/>
              <a:buFont typeface="Georgia" pitchFamily="18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A597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2209800"/>
            <a:ext cx="1676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3" marR="0" lvl="0" indent="-1746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2A5970"/>
              </a:buClr>
              <a:buSzTx/>
              <a:tabLst/>
              <a:defRPr/>
            </a:pPr>
            <a:r>
              <a:rPr lang="en-US" sz="1800" dirty="0" smtClean="0">
                <a:solidFill>
                  <a:srgbClr val="2A5970"/>
                </a:solidFill>
                <a:cs typeface="Arial" pitchFamily="34" charset="0"/>
              </a:rPr>
              <a:t>Component</a:t>
            </a:r>
          </a:p>
          <a:p>
            <a:pPr marL="17463" marR="0" lvl="0" indent="-1746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2A5970"/>
              </a:buClr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A5970"/>
              </a:solidFill>
              <a:effectLst/>
              <a:uLnTx/>
              <a:uFillTx/>
              <a:cs typeface="Arial" pitchFamily="34" charset="0"/>
            </a:endParaRPr>
          </a:p>
          <a:p>
            <a:pPr marL="17463" marR="0" lvl="0" indent="-1746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2A5970"/>
              </a:buClr>
              <a:buSzTx/>
              <a:tabLst/>
              <a:defRPr/>
            </a:pPr>
            <a:r>
              <a:rPr lang="en-US" sz="1800" dirty="0" smtClean="0">
                <a:solidFill>
                  <a:srgbClr val="2A5970"/>
                </a:solidFill>
                <a:cs typeface="Arial" pitchFamily="34" charset="0"/>
              </a:rPr>
              <a:t>Principle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2A5970"/>
              </a:buClr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A5970"/>
              </a:solidFill>
              <a:effectLst/>
              <a:uLnTx/>
              <a:uFillTx/>
              <a:cs typeface="Arial" pitchFamily="34" charset="0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2A5970"/>
              </a:buClr>
              <a:buSzTx/>
              <a:tabLst/>
              <a:defRPr/>
            </a:pPr>
            <a:endParaRPr lang="en-US" sz="1800" dirty="0" smtClean="0">
              <a:solidFill>
                <a:srgbClr val="2A5970"/>
              </a:solidFill>
              <a:cs typeface="Arial" pitchFamily="34" charset="0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2A5970"/>
              </a:buClr>
              <a:buSzTx/>
              <a:tabLst/>
              <a:defRPr/>
            </a:pPr>
            <a:endParaRPr lang="en-US" sz="1800" dirty="0" smtClean="0">
              <a:solidFill>
                <a:srgbClr val="2A5970"/>
              </a:solidFill>
              <a:cs typeface="Arial" pitchFamily="34" charset="0"/>
            </a:endParaRPr>
          </a:p>
          <a:p>
            <a:pPr marL="17463" marR="0" lvl="0" indent="-17463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2A5970"/>
              </a:buClr>
              <a:buSzTx/>
              <a:tabLst/>
              <a:defRPr/>
            </a:pPr>
            <a:r>
              <a:rPr lang="en-US" sz="1800" dirty="0" smtClean="0">
                <a:solidFill>
                  <a:srgbClr val="2A5970"/>
                </a:solidFill>
                <a:cs typeface="Arial" pitchFamily="34" charset="0"/>
              </a:rPr>
              <a:t>Controls </a:t>
            </a:r>
            <a:r>
              <a:rPr lang="en-US" sz="1800" smtClean="0">
                <a:solidFill>
                  <a:srgbClr val="2A5970"/>
                </a:solidFill>
                <a:cs typeface="Arial" pitchFamily="34" charset="0"/>
              </a:rPr>
              <a:t>embedded in </a:t>
            </a:r>
            <a:r>
              <a:rPr lang="en-US" sz="1800" dirty="0" smtClean="0">
                <a:solidFill>
                  <a:srgbClr val="2A5970"/>
                </a:solidFill>
                <a:cs typeface="Arial" pitchFamily="34" charset="0"/>
              </a:rPr>
              <a:t>other components may effect this principle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1828800" y="3962400"/>
            <a:ext cx="2286000" cy="2667000"/>
          </a:xfrm>
          <a:prstGeom prst="rect">
            <a:avLst/>
          </a:prstGeom>
          <a:solidFill>
            <a:srgbClr val="F8DD3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52388" indent="6350"/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Human Resources review employees’ confirmations to assess whether standards of conduct are understood and adhered to by staff across the entity</a:t>
            </a:r>
          </a:p>
          <a:p>
            <a:pPr marL="52388" indent="6350" algn="ctr"/>
            <a:endParaRPr lang="en-US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2388" indent="6350" algn="ctr"/>
            <a:r>
              <a:rPr lang="en-US" sz="1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 Environment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4191000" y="3962400"/>
            <a:ext cx="2286000" cy="2667000"/>
          </a:xfrm>
          <a:prstGeom prst="rect">
            <a:avLst/>
          </a:prstGeom>
          <a:solidFill>
            <a:srgbClr val="F8DD3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52388" indent="6350"/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Management obtains and reviews data and information underlying potential deviations captured in whistleblower hot-line to assess quality of information</a:t>
            </a:r>
          </a:p>
          <a:p>
            <a:pPr marL="52388" indent="6350" algn="ctr"/>
            <a:r>
              <a:rPr lang="en-US" sz="1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 &amp; Communication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6553200" y="3962400"/>
            <a:ext cx="2194560" cy="2667000"/>
          </a:xfrm>
          <a:prstGeom prst="rect">
            <a:avLst/>
          </a:prstGeom>
          <a:solidFill>
            <a:srgbClr val="F8DD3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36576" anchor="t"/>
          <a:lstStyle/>
          <a:p>
            <a:pPr marL="52388" indent="6350"/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Internal Audit separately evaluates Control Environment, considering employee behaviors and whistleblower hotline results and reports thereon </a:t>
            </a:r>
          </a:p>
          <a:p>
            <a:pPr marL="52388" indent="6350"/>
            <a:endParaRPr lang="en-US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2388" indent="6350" algn="ctr"/>
            <a:r>
              <a:rPr lang="en-US" sz="1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Monitoring Activities</a:t>
            </a:r>
          </a:p>
        </p:txBody>
      </p:sp>
    </p:spTree>
    <p:extLst>
      <p:ext uri="{BB962C8B-B14F-4D97-AF65-F5344CB8AC3E}">
        <p14:creationId xmlns:p14="http://schemas.microsoft.com/office/powerpoint/2010/main" val="26655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r>
              <a:rPr lang="en-US" dirty="0" smtClean="0"/>
              <a:t>Summary of public exposure of proposed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24350"/>
          </a:xfrm>
        </p:spPr>
        <p:txBody>
          <a:bodyPr/>
          <a:lstStyle/>
          <a:p>
            <a:r>
              <a:rPr lang="en-US" dirty="0" smtClean="0"/>
              <a:t>Interest across geographic regions – approximately 50% of respondents from North America and 50% from international regions</a:t>
            </a:r>
          </a:p>
          <a:p>
            <a:r>
              <a:rPr lang="en-US" dirty="0" smtClean="0"/>
              <a:t>Proposed updates to Framework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released for public comments:</a:t>
            </a:r>
          </a:p>
          <a:p>
            <a:pPr lvl="1"/>
            <a:r>
              <a:rPr lang="en-US" sz="1700" dirty="0" smtClean="0"/>
              <a:t>December 20, 2011 to March 31, 2012</a:t>
            </a:r>
          </a:p>
          <a:p>
            <a:pPr lvl="1"/>
            <a:r>
              <a:rPr lang="en-US" sz="1700" dirty="0" smtClean="0"/>
              <a:t>September 18, 2012 to December 4, 2012</a:t>
            </a:r>
          </a:p>
          <a:p>
            <a:r>
              <a:rPr lang="en-US" dirty="0" smtClean="0"/>
              <a:t>COSO sought comments from the general public on proposed updates, including whether the:</a:t>
            </a:r>
          </a:p>
          <a:p>
            <a:pPr lvl="1"/>
            <a:r>
              <a:rPr lang="en-US" sz="1700" dirty="0" smtClean="0"/>
              <a:t>Requirements of effective internal control are clearly set forth</a:t>
            </a:r>
          </a:p>
          <a:p>
            <a:pPr lvl="1"/>
            <a:r>
              <a:rPr lang="en-US" sz="1700" dirty="0" smtClean="0"/>
              <a:t>Roles of components, principles, and points of focus are clearly set forth </a:t>
            </a:r>
          </a:p>
          <a:p>
            <a:pPr lvl="1"/>
            <a:r>
              <a:rPr lang="en-US" sz="1700" dirty="0" smtClean="0"/>
              <a:t>Framework remains sound, logical, and useful to management of entities of all types and sizes</a:t>
            </a:r>
          </a:p>
          <a:p>
            <a:pPr marL="365125" lvl="1" indent="-255588">
              <a:buFont typeface="Georgia" pitchFamily="18" charset="0"/>
              <a:buChar char="•"/>
            </a:pPr>
            <a:r>
              <a:rPr lang="en-CA" dirty="0" smtClean="0"/>
              <a:t>Public comment letters available at </a:t>
            </a:r>
            <a:r>
              <a:rPr lang="en-CA" dirty="0" smtClean="0">
                <a:hlinkClick r:id="rId3"/>
              </a:rPr>
              <a:t>www.ic.coso.org</a:t>
            </a:r>
            <a:r>
              <a:rPr lang="en-CA" dirty="0" smtClean="0"/>
              <a:t> until Dec. 31, 2013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are responsive to public comments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05800" cy="4267200"/>
          </a:xfrm>
        </p:spPr>
        <p:txBody>
          <a:bodyPr/>
          <a:lstStyle/>
          <a:p>
            <a:r>
              <a:rPr lang="en-US" dirty="0" smtClean="0"/>
              <a:t>Principles </a:t>
            </a:r>
          </a:p>
          <a:p>
            <a:pPr lvl="1"/>
            <a:r>
              <a:rPr lang="en-US" sz="1700" dirty="0" smtClean="0"/>
              <a:t>Provide clarity regarding the role of principles in designing, implementing, and conducting internal control, and assessing its effectiveness</a:t>
            </a:r>
          </a:p>
          <a:p>
            <a:pPr lvl="1"/>
            <a:r>
              <a:rPr lang="en-US" sz="1700" dirty="0" smtClean="0"/>
              <a:t>Clarify descriptions of some principles, but no additional principles</a:t>
            </a:r>
          </a:p>
          <a:p>
            <a:r>
              <a:rPr lang="en-US" dirty="0" smtClean="0"/>
              <a:t>Effectiveness </a:t>
            </a:r>
          </a:p>
          <a:p>
            <a:pPr lvl="1"/>
            <a:r>
              <a:rPr lang="en-US" sz="1700" dirty="0" smtClean="0"/>
              <a:t>Recognize effective internal control can provide reasonable assurance of achieving effective and efficient operations objectives (as noted before)</a:t>
            </a:r>
          </a:p>
          <a:p>
            <a:pPr lvl="1"/>
            <a:r>
              <a:rPr lang="en-US" sz="1700" dirty="0" smtClean="0"/>
              <a:t>Clarify requirement that each of the components and relevant principles must be present and functioning and components must operating together</a:t>
            </a:r>
          </a:p>
          <a:p>
            <a:pPr lvl="1"/>
            <a:r>
              <a:rPr lang="en-US" sz="1700" dirty="0" smtClean="0"/>
              <a:t>Remove presumption that points of focus are present and functioning, and clarify that no separate assessment of points of focus is required</a:t>
            </a:r>
          </a:p>
          <a:p>
            <a:pPr lvl="1"/>
            <a:r>
              <a:rPr lang="en-US" sz="1700" dirty="0" smtClean="0"/>
              <a:t>Standardize classification of internal control deficiencies, and clarify use of only relevant criteria established in laws, rules, regulations and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are responsive to public comments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5050"/>
            <a:ext cx="8229600" cy="43243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Objective Setting </a:t>
            </a:r>
          </a:p>
          <a:p>
            <a:pPr lvl="1"/>
            <a:r>
              <a:rPr lang="en-US" sz="1700" dirty="0" smtClean="0"/>
              <a:t>Retain five components of internal control</a:t>
            </a:r>
          </a:p>
          <a:p>
            <a:pPr lvl="1"/>
            <a:r>
              <a:rPr lang="en-US" sz="1700" dirty="0" smtClean="0"/>
              <a:t>Retain specification of objectives as a principle of effective internal control, but objective setting may be driven by laws, rules, regulations ,or external standards that are outside a system of internal control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Objectives</a:t>
            </a:r>
          </a:p>
          <a:p>
            <a:pPr lvl="1">
              <a:spcAft>
                <a:spcPts val="600"/>
              </a:spcAft>
            </a:pPr>
            <a:r>
              <a:rPr lang="en-US" sz="1700" dirty="0" smtClean="0"/>
              <a:t>Retain view that safeguarding of assets primarily relates to operations objectives, and recognize its consideration within reporting and compliance</a:t>
            </a:r>
          </a:p>
          <a:p>
            <a:pPr lvl="1">
              <a:spcAft>
                <a:spcPts val="600"/>
              </a:spcAft>
            </a:pPr>
            <a:r>
              <a:rPr lang="en-US" sz="1700" dirty="0" smtClean="0"/>
              <a:t>Acknowledge some laws rules, regulations and standards establish safeguarding of assets as a separate category of objectives</a:t>
            </a:r>
          </a:p>
          <a:p>
            <a:pPr lvl="1">
              <a:spcAft>
                <a:spcPts val="600"/>
              </a:spcAft>
            </a:pPr>
            <a:r>
              <a:rPr lang="en-US" sz="1700" dirty="0" smtClean="0"/>
              <a:t>Retain view that strategic objectives is not part of internal control</a:t>
            </a:r>
          </a:p>
          <a:p>
            <a:pPr lvl="1">
              <a:spcAft>
                <a:spcPts val="600"/>
              </a:spcAft>
            </a:pPr>
            <a:r>
              <a:rPr lang="en-US" sz="1700" dirty="0" smtClean="0"/>
              <a:t>Retain operations, reporting, and compliance objective categories, and expand descriptions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are responsive to public comments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5050"/>
            <a:ext cx="8229600" cy="43243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Enterprise Risk Management (ERM)</a:t>
            </a:r>
          </a:p>
          <a:p>
            <a:pPr lvl="1">
              <a:spcAft>
                <a:spcPts val="600"/>
              </a:spcAft>
            </a:pPr>
            <a:r>
              <a:rPr lang="en-US" sz="1700" dirty="0" smtClean="0"/>
              <a:t>Retain distinction between ERM and internal control, and acknowledge these frameworks are complementary</a:t>
            </a:r>
          </a:p>
          <a:p>
            <a:pPr lvl="1">
              <a:spcAft>
                <a:spcPts val="600"/>
              </a:spcAft>
            </a:pPr>
            <a:r>
              <a:rPr lang="en-US" sz="1700" dirty="0" smtClean="0"/>
              <a:t>Retain view that strategy-setting, strategic objectives, and risk appetite are aspects of ERM, not Internal Control-Integrated Framework</a:t>
            </a:r>
          </a:p>
          <a:p>
            <a:pPr lvl="1"/>
            <a:r>
              <a:rPr lang="en-US" sz="1700" dirty="0" smtClean="0"/>
              <a:t>Retain discussion of risk appetite and application of risk tolerance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Smaller Entities and Governments – Provide additional guidance specific to smaller entities and governments (Appendix C)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Technology</a:t>
            </a:r>
          </a:p>
          <a:p>
            <a:pPr lvl="1">
              <a:spcAft>
                <a:spcPts val="600"/>
              </a:spcAft>
            </a:pPr>
            <a:r>
              <a:rPr lang="en-US" sz="1700" dirty="0" smtClean="0"/>
              <a:t>Expand discussion in the points of focus and in several chapters</a:t>
            </a:r>
          </a:p>
          <a:p>
            <a:pPr lvl="1">
              <a:spcAft>
                <a:spcPts val="600"/>
              </a:spcAft>
            </a:pPr>
            <a:r>
              <a:rPr lang="en-US" sz="1700" dirty="0" smtClean="0"/>
              <a:t>Decline suggestion to address risk associated with specific technologies because of the rapid pace of change</a:t>
            </a:r>
            <a:endParaRPr lang="en-US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are responsive to public comments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5050"/>
            <a:ext cx="8229600" cy="43243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Structure and Layout – Retain view that all chapters 1-10 comprise the Framework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Due Process – COSO believes there has been a substantive due process effort to capture views on proposed update</a:t>
            </a:r>
          </a:p>
          <a:p>
            <a:pPr lvl="1"/>
            <a:r>
              <a:rPr lang="en-US" sz="1700" dirty="0" smtClean="0"/>
              <a:t>Surveyed stakeholders to ascertain preferences concerning nature and extent of needed updates; 700 responses (December 2010 to September 2011) </a:t>
            </a:r>
          </a:p>
          <a:p>
            <a:pPr lvl="1"/>
            <a:r>
              <a:rPr lang="en-US" sz="1700" dirty="0" smtClean="0"/>
              <a:t>Conducted eleven meetings with COSO Advisory Council</a:t>
            </a:r>
          </a:p>
          <a:p>
            <a:pPr lvl="1"/>
            <a:r>
              <a:rPr lang="en-US" sz="1700" dirty="0" smtClean="0"/>
              <a:t>Provided exposure drafts of proposed updates for public comments (December 2011 to March 2012, and September to December 2012) </a:t>
            </a:r>
          </a:p>
          <a:p>
            <a:pPr lvl="1"/>
            <a:r>
              <a:rPr lang="en-US" sz="1700" dirty="0" smtClean="0"/>
              <a:t>Participated in many conferences, webinars, and seminars with membership of COSO to seek views of stakeholders (January 2011 to January 2013)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97175"/>
            <a:ext cx="8458200" cy="314642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150000"/>
              </a:lnSpc>
            </a:pPr>
            <a:r>
              <a:rPr lang="en-GB" sz="2500" b="1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Illustrative Documents:</a:t>
            </a:r>
          </a:p>
          <a:p>
            <a:pPr marL="347663" lvl="0" indent="-231775" eaLnBrk="0" hangingPunct="0">
              <a:lnSpc>
                <a:spcPct val="150000"/>
              </a:lnSpc>
              <a:buFontTx/>
              <a:buChar char="-"/>
            </a:pPr>
            <a:r>
              <a:rPr lang="en-GB" sz="1800" b="1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Illustrative Tools for Assessing Effectiveness of a System of Internal Control </a:t>
            </a:r>
          </a:p>
          <a:p>
            <a:pPr marL="347663" lvl="0" indent="-231775" eaLnBrk="0" hangingPunct="0">
              <a:lnSpc>
                <a:spcPct val="150000"/>
              </a:lnSpc>
              <a:buFontTx/>
              <a:buChar char="-"/>
            </a:pPr>
            <a:endParaRPr lang="en-GB" sz="800" b="1" dirty="0" smtClean="0">
              <a:solidFill>
                <a:schemeClr val="tx2"/>
              </a:solidFill>
              <a:ea typeface="+mj-ea"/>
              <a:cs typeface="Arial" pitchFamily="34" charset="0"/>
            </a:endParaRPr>
          </a:p>
          <a:p>
            <a:pPr marL="347663" lvl="0" indent="-231775" eaLnBrk="0" hangingPunct="0">
              <a:lnSpc>
                <a:spcPct val="150000"/>
              </a:lnSpc>
              <a:buFontTx/>
              <a:buChar char="-"/>
            </a:pPr>
            <a:r>
              <a:rPr lang="en-GB" sz="1800" b="1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Internal Control over External Financial Reporting: A Compendium of Approaches and Examples</a:t>
            </a:r>
            <a:endParaRPr lang="en-US" sz="1800" b="1" dirty="0">
              <a:solidFill>
                <a:schemeClr val="tx2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066800"/>
          </a:xfrm>
        </p:spPr>
        <p:txBody>
          <a:bodyPr/>
          <a:lstStyle/>
          <a:p>
            <a:r>
              <a:rPr lang="en-US" dirty="0" smtClean="0"/>
              <a:t>Illustrative Tools for Assessing Effectiveness of a System of Internal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1888"/>
            <a:ext cx="8229600" cy="3998912"/>
          </a:xfrm>
        </p:spPr>
        <p:txBody>
          <a:bodyPr/>
          <a:lstStyle/>
          <a:p>
            <a:r>
              <a:rPr lang="en-CA" dirty="0" smtClean="0"/>
              <a:t>Assist users when assessing effectiveness of internal control based on the requirements set forth in the Framework</a:t>
            </a:r>
          </a:p>
          <a:p>
            <a:pPr lvl="1"/>
            <a:r>
              <a:rPr lang="en-CA" sz="1700" dirty="0" smtClean="0"/>
              <a:t>Templates  illustrate a possible summary of assessment results</a:t>
            </a:r>
          </a:p>
          <a:p>
            <a:pPr lvl="1"/>
            <a:r>
              <a:rPr lang="en-CA" sz="1700" dirty="0" smtClean="0"/>
              <a:t>Scenarios illustrate practical examples of how the templates can be used to support an assessment and important considerations in performing an assessment </a:t>
            </a:r>
          </a:p>
          <a:p>
            <a:r>
              <a:rPr lang="en-CA" dirty="0" smtClean="0"/>
              <a:t>Focus on evaluating components and relevant principles, not the underlying controls that affect relevant principles</a:t>
            </a:r>
          </a:p>
          <a:p>
            <a:r>
              <a:rPr lang="en-CA" dirty="0" smtClean="0"/>
              <a:t>Cannot satisfy criteria established through laws, rules, regulations, or external standards for evaluating the severity of internal control deficiencies</a:t>
            </a:r>
          </a:p>
          <a:p>
            <a:r>
              <a:rPr lang="en-US" dirty="0" smtClean="0"/>
              <a:t>Can customize level and amount of detail included in the templates as management may deem necessary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101975"/>
            <a:ext cx="84582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COSO &amp; Project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rial" pitchFamily="34" charset="0"/>
              </a:rPr>
              <a:t>Overview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066800"/>
          </a:xfrm>
        </p:spPr>
        <p:txBody>
          <a:bodyPr/>
          <a:lstStyle/>
          <a:p>
            <a:r>
              <a:rPr lang="en-GB" dirty="0" smtClean="0"/>
              <a:t>Internal Control over External Financial Reporting (ICEFR): A Compendium of Approaches and Examples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91000"/>
          </a:xfrm>
        </p:spPr>
        <p:txBody>
          <a:bodyPr/>
          <a:lstStyle/>
          <a:p>
            <a:r>
              <a:rPr lang="en-US" dirty="0" smtClean="0"/>
              <a:t>Approaches and Examples illustrate how various characteristics of principles may be present and functioning within a system of internal control relating to external financial reporting</a:t>
            </a:r>
          </a:p>
          <a:p>
            <a:pPr lvl="1"/>
            <a:r>
              <a:rPr lang="en-US" sz="1700" dirty="0" smtClean="0"/>
              <a:t>Approaches are designed to give a summary-level description of activities that management may consider as they apply the Framework</a:t>
            </a:r>
            <a:endParaRPr lang="en-CA" sz="1700" dirty="0" smtClean="0"/>
          </a:p>
          <a:p>
            <a:pPr lvl="1"/>
            <a:r>
              <a:rPr lang="en-CA" sz="1700" dirty="0" smtClean="0"/>
              <a:t>Examples illustrate one or more points of focus of a particular principle. They are not designed to provide a comprehensive, end-to-end example of how a principle may be fully applied in practice.</a:t>
            </a:r>
            <a:endParaRPr lang="en-US" sz="1700" dirty="0" smtClean="0"/>
          </a:p>
          <a:p>
            <a:pPr lvl="1"/>
            <a:r>
              <a:rPr lang="en-US" sz="1700" dirty="0" smtClean="0"/>
              <a:t>Selected approaches and examples do not illustrate all aspects of components and relevant principles that would be necessary for effective internal control</a:t>
            </a:r>
          </a:p>
          <a:p>
            <a:r>
              <a:rPr lang="en-US" dirty="0" smtClean="0"/>
              <a:t>Stakeholders should refer to the Framework for the requirements of effective internal control </a:t>
            </a:r>
          </a:p>
          <a:p>
            <a:pPr marL="630238" lvl="2" indent="-255588">
              <a:buFont typeface="Georgia" pitchFamily="18" charset="0"/>
              <a:buChar char="−"/>
            </a:pPr>
            <a:r>
              <a:rPr lang="en-US" sz="1700" dirty="0" smtClean="0"/>
              <a:t>Compendium supplements and can be used in concert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74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public exposure of the Illustrative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5050"/>
            <a:ext cx="8229600" cy="4324350"/>
          </a:xfrm>
        </p:spPr>
        <p:txBody>
          <a:bodyPr/>
          <a:lstStyle/>
          <a:p>
            <a:r>
              <a:rPr lang="en-CA" dirty="0" smtClean="0"/>
              <a:t>Proposed </a:t>
            </a:r>
            <a:r>
              <a:rPr lang="en-CA" i="1" dirty="0" smtClean="0"/>
              <a:t>Internal Control over External Financial Reporting: Compendium of Approaches and Examples</a:t>
            </a:r>
            <a:r>
              <a:rPr lang="en-CA" dirty="0" smtClean="0"/>
              <a:t> was released for public comment from September 18, 2012 to December 4, 2012</a:t>
            </a:r>
          </a:p>
          <a:p>
            <a:r>
              <a:rPr lang="en-GB" dirty="0" smtClean="0"/>
              <a:t>In conjunction with the public exposure of ICEFR Compendium</a:t>
            </a:r>
            <a:r>
              <a:rPr lang="en-GB" i="1" dirty="0" smtClean="0"/>
              <a:t>, </a:t>
            </a:r>
            <a:r>
              <a:rPr lang="en-GB" dirty="0" smtClean="0"/>
              <a:t>COSO made available revised versions of the previously exposed </a:t>
            </a:r>
            <a:r>
              <a:rPr lang="en-GB" i="1" dirty="0" smtClean="0"/>
              <a:t>Framework and Appendices</a:t>
            </a:r>
            <a:r>
              <a:rPr lang="en-GB" dirty="0" smtClean="0"/>
              <a:t> and </a:t>
            </a:r>
            <a:r>
              <a:rPr lang="en-GB" i="1" dirty="0" smtClean="0"/>
              <a:t>Executive Summary</a:t>
            </a:r>
            <a:endParaRPr lang="en-CA" i="1" dirty="0"/>
          </a:p>
          <a:p>
            <a:r>
              <a:rPr lang="en-US" dirty="0" smtClean="0"/>
              <a:t>COSO made available the proposed </a:t>
            </a:r>
            <a:r>
              <a:rPr lang="en-US" i="1" dirty="0" smtClean="0"/>
              <a:t>Illustrative </a:t>
            </a:r>
            <a:r>
              <a:rPr lang="en-US" i="1" dirty="0"/>
              <a:t>Tools for Assessing Effectiveness of a System of Internal </a:t>
            </a:r>
            <a:r>
              <a:rPr lang="en-US" i="1" dirty="0" smtClean="0"/>
              <a:t>Control</a:t>
            </a:r>
          </a:p>
          <a:p>
            <a:r>
              <a:rPr lang="en-US" dirty="0" smtClean="0"/>
              <a:t>COSO sought comments from the general public on relevant topics</a:t>
            </a:r>
          </a:p>
          <a:p>
            <a:pPr marL="365125" lvl="1" indent="-255588">
              <a:buFont typeface="Georgia" pitchFamily="18" charset="0"/>
              <a:buChar char="•"/>
            </a:pPr>
            <a:r>
              <a:rPr lang="en-CA" dirty="0" smtClean="0"/>
              <a:t>Public comment letters available at </a:t>
            </a:r>
            <a:r>
              <a:rPr lang="en-CA" dirty="0" smtClean="0">
                <a:hlinkClick r:id="rId2"/>
              </a:rPr>
              <a:t>www.ic.coso.org</a:t>
            </a:r>
            <a:r>
              <a:rPr lang="en-CA" dirty="0" smtClean="0"/>
              <a:t> until Dec. 31,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r>
              <a:rPr lang="en-US" dirty="0" smtClean="0"/>
              <a:t>Illustrative documents are responsive to public comments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71950"/>
          </a:xfrm>
        </p:spPr>
        <p:txBody>
          <a:bodyPr/>
          <a:lstStyle/>
          <a:p>
            <a:r>
              <a:rPr lang="en-CA" dirty="0" smtClean="0"/>
              <a:t>ICEFR: A Compendium of Approaches and Examples</a:t>
            </a:r>
          </a:p>
          <a:p>
            <a:pPr lvl="1"/>
            <a:r>
              <a:rPr lang="en-CA" sz="1700" dirty="0" smtClean="0"/>
              <a:t>Add or clarify specific examples, including:</a:t>
            </a:r>
            <a:endParaRPr lang="en-US" sz="1700" dirty="0" smtClean="0"/>
          </a:p>
          <a:p>
            <a:pPr lvl="2"/>
            <a:r>
              <a:rPr lang="en-CA" dirty="0" smtClean="0"/>
              <a:t>Establishing responsibilities for reviewing financial statements</a:t>
            </a:r>
            <a:endParaRPr lang="en-US" dirty="0" smtClean="0"/>
          </a:p>
          <a:p>
            <a:pPr lvl="2"/>
            <a:r>
              <a:rPr lang="en-CA" dirty="0" smtClean="0"/>
              <a:t>Monitoring investigation and reporting of whistleblower allegations</a:t>
            </a:r>
            <a:endParaRPr lang="en-US" dirty="0" smtClean="0"/>
          </a:p>
          <a:p>
            <a:pPr lvl="2"/>
            <a:r>
              <a:rPr lang="en-CA" dirty="0" smtClean="0"/>
              <a:t>Monitoring identification and protection of sensitive financial information</a:t>
            </a:r>
            <a:endParaRPr lang="en-US" dirty="0" smtClean="0"/>
          </a:p>
          <a:p>
            <a:pPr lvl="2"/>
            <a:r>
              <a:rPr lang="en-CA" dirty="0" smtClean="0"/>
              <a:t>Monitoring identification and analysis of risk of material misstatement due to fraud </a:t>
            </a:r>
            <a:endParaRPr lang="en-US" dirty="0" smtClean="0"/>
          </a:p>
          <a:p>
            <a:pPr lvl="1"/>
            <a:r>
              <a:rPr lang="en-CA" sz="1700" dirty="0" smtClean="0"/>
              <a:t>Address a risk-based approach for achieving external financial reporting objectives</a:t>
            </a:r>
            <a:endParaRPr lang="en-US" sz="1700" dirty="0" smtClean="0"/>
          </a:p>
          <a:p>
            <a:pPr lvl="2"/>
            <a:r>
              <a:rPr lang="en-CA" dirty="0" smtClean="0"/>
              <a:t>Specify suitable objectives for external financial reporting</a:t>
            </a:r>
            <a:endParaRPr lang="en-US" dirty="0" smtClean="0"/>
          </a:p>
          <a:p>
            <a:pPr lvl="2"/>
            <a:r>
              <a:rPr lang="en-CA" dirty="0" smtClean="0"/>
              <a:t>Risks to achieving suitable objectives</a:t>
            </a:r>
            <a:endParaRPr lang="en-US" dirty="0" smtClean="0"/>
          </a:p>
          <a:p>
            <a:pPr lvl="2"/>
            <a:r>
              <a:rPr lang="en-CA" dirty="0" smtClean="0"/>
              <a:t>Responses to risks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254375"/>
            <a:ext cx="8458200" cy="147002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ct val="150000"/>
              </a:lnSpc>
            </a:pPr>
            <a:r>
              <a:rPr lang="en-US" sz="2600" b="1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Transition &amp; Impact</a:t>
            </a:r>
            <a:endParaRPr lang="en-US" sz="2600" b="1" dirty="0">
              <a:solidFill>
                <a:schemeClr val="tx2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&amp;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4343400"/>
          </a:xfrm>
        </p:spPr>
        <p:txBody>
          <a:bodyPr/>
          <a:lstStyle/>
          <a:p>
            <a:r>
              <a:rPr lang="en-US" dirty="0" smtClean="0"/>
              <a:t>Users are encouraged to transition applications and related documentation to the updated Framework as soon as feasible </a:t>
            </a:r>
          </a:p>
          <a:p>
            <a:r>
              <a:rPr lang="en-US" dirty="0" smtClean="0"/>
              <a:t>Updated Framework will supersede original Framework at the end of the transition period (i.e., December 15, 2014) </a:t>
            </a:r>
          </a:p>
          <a:p>
            <a:r>
              <a:rPr lang="en-US" dirty="0" smtClean="0"/>
              <a:t>During the transition period, external reporting should disclose whether the original or updated version of the Framework was used</a:t>
            </a:r>
          </a:p>
          <a:p>
            <a:r>
              <a:rPr lang="en-US" dirty="0" smtClean="0"/>
              <a:t>Impact of adopting the updated Framework will vary by organization</a:t>
            </a:r>
          </a:p>
          <a:p>
            <a:pPr marL="630238" lvl="2" indent="-255588">
              <a:buFont typeface="Georgia" pitchFamily="18" charset="0"/>
              <a:buChar char="−"/>
            </a:pPr>
            <a:r>
              <a:rPr lang="en-US" dirty="0" smtClean="0"/>
              <a:t>Does your system of internal control need to address changes in business?</a:t>
            </a:r>
          </a:p>
          <a:p>
            <a:pPr marL="630238" lvl="2" indent="-255588">
              <a:buFont typeface="Georgia" pitchFamily="18" charset="0"/>
              <a:buChar char="−"/>
            </a:pPr>
            <a:r>
              <a:rPr lang="en-US" dirty="0" smtClean="0"/>
              <a:t>Does your system of internal control need to be updated to address all principles?</a:t>
            </a:r>
          </a:p>
          <a:p>
            <a:pPr marL="630238" lvl="2" indent="-255588">
              <a:buFont typeface="Georgia" pitchFamily="18" charset="0"/>
              <a:buChar char="−"/>
            </a:pPr>
            <a:r>
              <a:rPr lang="en-US" dirty="0" smtClean="0"/>
              <a:t>Does your organization apply and interpret the original framework in the same manner as COSO?</a:t>
            </a:r>
          </a:p>
          <a:p>
            <a:pPr lvl="1"/>
            <a:r>
              <a:rPr lang="en-US" sz="1600" dirty="0" smtClean="0"/>
              <a:t>Is your organization considering new opportunities to apply internal control to cover additional objectives?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&amp; Impact (continued)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3998912"/>
          </a:xfrm>
        </p:spPr>
        <p:txBody>
          <a:bodyPr/>
          <a:lstStyle/>
          <a:p>
            <a:r>
              <a:rPr lang="en-US" dirty="0" smtClean="0"/>
              <a:t>The principles-based approach provides flexibility in applying the Framework to multiple, overlapping objectives across the entity</a:t>
            </a:r>
          </a:p>
          <a:p>
            <a:pPr lvl="1"/>
            <a:r>
              <a:rPr lang="en-US" sz="1700" dirty="0" smtClean="0"/>
              <a:t>Easier to see what is covered and what is missing</a:t>
            </a:r>
          </a:p>
          <a:p>
            <a:pPr lvl="1"/>
            <a:r>
              <a:rPr lang="en-US" sz="1700" dirty="0" smtClean="0"/>
              <a:t>Focus on principles may reduce likelihood of considering something that’s irrelevant</a:t>
            </a:r>
          </a:p>
          <a:p>
            <a:r>
              <a:rPr lang="en-US" dirty="0" smtClean="0"/>
              <a:t>Understanding the importance of specifying suitable objectives focuses on those risks and controls most important to achieving these objectives. </a:t>
            </a:r>
          </a:p>
          <a:p>
            <a:r>
              <a:rPr lang="en-US" dirty="0" smtClean="0"/>
              <a:t>Focusing on areas of risk that exceed acceptance levels or need to be managed across the entity may reduce efforts spent mitigating risks in areas of lesser significance. </a:t>
            </a:r>
          </a:p>
          <a:p>
            <a:r>
              <a:rPr lang="en-US" dirty="0" smtClean="0"/>
              <a:t>Coordinating efforts for identifying and assessing risks across multiple, overlapping objectives may reduce the number of discrete risks assessed and mitigated. </a:t>
            </a:r>
            <a:endParaRPr lang="en-US" sz="8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&amp; Impact (continued)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Selecting, developing, and deploying controls to effect multiple principles may also reduce the number of discrete, layered-on controls. </a:t>
            </a:r>
          </a:p>
          <a:p>
            <a:r>
              <a:rPr lang="en-US" dirty="0" smtClean="0"/>
              <a:t>Applying an integrated approach to internal control - encompassing operations, reporting, and compliance – may lessen complexity.</a:t>
            </a:r>
          </a:p>
          <a:p>
            <a:r>
              <a:rPr lang="en-US" dirty="0" smtClean="0"/>
              <a:t>In assessing severity of internal control deficiencies, use only the relevant classification criteria as set out in the Framework </a:t>
            </a:r>
            <a:r>
              <a:rPr lang="en-US" i="1" u="sng" dirty="0" smtClean="0"/>
              <a:t>or</a:t>
            </a:r>
            <a:r>
              <a:rPr lang="en-US" dirty="0" smtClean="0"/>
              <a:t> by regulators, standard-setting bodies, and other relevant third parties, as appropriate.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Actions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COSO’s updated Framework and illustrative documents</a:t>
            </a:r>
          </a:p>
          <a:p>
            <a:r>
              <a:rPr lang="en-US" dirty="0" smtClean="0"/>
              <a:t>Educate the audit committee, C-suite, operating unit and functional management</a:t>
            </a:r>
          </a:p>
          <a:p>
            <a:r>
              <a:rPr lang="en-US" dirty="0" smtClean="0"/>
              <a:t>Establish a process for identifying, assessing, and implementing necessary changes in controls and related documentation </a:t>
            </a:r>
          </a:p>
          <a:p>
            <a:r>
              <a:rPr lang="en-US" dirty="0" smtClean="0"/>
              <a:t>Develop and implement a transition plan timely to meet key objectives – e.g., apply updated Framework by December 31, 2014 for external reporting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COSO’s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3" indent="-17463">
              <a:buNone/>
            </a:pPr>
            <a:r>
              <a:rPr lang="en-US" dirty="0" smtClean="0"/>
              <a:t>The updated Framework and related Illustrative  documents are available in 3 layouts</a:t>
            </a:r>
          </a:p>
          <a:p>
            <a:pPr marL="461962" indent="-342900">
              <a:buFont typeface="+mj-lt"/>
              <a:buAutoNum type="arabicPeriod"/>
            </a:pPr>
            <a:r>
              <a:rPr lang="en-US" sz="1700" dirty="0" smtClean="0"/>
              <a:t>E-book – This layout is ideally suited for those wanting access in electronic format for tablet use. An e-book reader from the AICPA is required to view this layout. Printing is restricted in this layout.</a:t>
            </a:r>
          </a:p>
          <a:p>
            <a:pPr marL="1019175" lvl="2" indent="-342900"/>
            <a:r>
              <a:rPr lang="en-US" sz="1700" dirty="0" smtClean="0"/>
              <a:t>Purchase through </a:t>
            </a:r>
            <a:r>
              <a:rPr lang="en-US" sz="1700" dirty="0" smtClean="0">
                <a:hlinkClick r:id="rId2"/>
              </a:rPr>
              <a:t>www.cpa2biz.com</a:t>
            </a:r>
            <a:r>
              <a:rPr lang="en-US" sz="1700" dirty="0" smtClean="0"/>
              <a:t> </a:t>
            </a:r>
          </a:p>
          <a:p>
            <a:pPr marL="461962" indent="-342900">
              <a:buFont typeface="+mj-lt"/>
              <a:buAutoNum type="arabicPeriod"/>
            </a:pPr>
            <a:r>
              <a:rPr lang="en-US" sz="1700" dirty="0" smtClean="0"/>
              <a:t>Paper-bound – This layout is ideally suited for those wanting a </a:t>
            </a:r>
            <a:r>
              <a:rPr lang="en-US" sz="1700" smtClean="0"/>
              <a:t>hard copy.</a:t>
            </a:r>
            <a:endParaRPr lang="en-US" sz="1700" dirty="0" smtClean="0"/>
          </a:p>
          <a:p>
            <a:pPr marL="1019175" lvl="2" indent="-342900"/>
            <a:r>
              <a:rPr lang="en-US" sz="1700" dirty="0" smtClean="0"/>
              <a:t>Purchase through </a:t>
            </a:r>
            <a:r>
              <a:rPr lang="en-US" sz="1700" dirty="0" smtClean="0">
                <a:hlinkClick r:id="rId2"/>
              </a:rPr>
              <a:t>www.cpa2biz.com</a:t>
            </a:r>
            <a:r>
              <a:rPr lang="en-US" sz="1700" dirty="0" smtClean="0"/>
              <a:t> </a:t>
            </a:r>
          </a:p>
          <a:p>
            <a:pPr marL="461962" indent="-342900">
              <a:buFont typeface="+mj-lt"/>
              <a:buAutoNum type="arabicPeriod"/>
            </a:pPr>
            <a:r>
              <a:rPr lang="en-US" sz="1700" dirty="0" smtClean="0"/>
              <a:t>PDF – This layout is ideally suited for organizations interested in licensing multiple copies.</a:t>
            </a:r>
          </a:p>
          <a:p>
            <a:pPr marL="1019175" lvl="2" indent="-342900"/>
            <a:r>
              <a:rPr lang="en-US" sz="1700" dirty="0" smtClean="0"/>
              <a:t>Contact the AICPA at </a:t>
            </a:r>
            <a:r>
              <a:rPr lang="en-US" sz="1700" dirty="0" smtClean="0">
                <a:hlinkClick r:id="rId3"/>
              </a:rPr>
              <a:t>copyright@aicpa.org</a:t>
            </a:r>
            <a:r>
              <a:rPr lang="en-US" sz="1700" dirty="0" smtClean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Comments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85800"/>
          </a:xfrm>
        </p:spPr>
        <p:txBody>
          <a:bodyPr/>
          <a:lstStyle/>
          <a:p>
            <a:r>
              <a:rPr lang="en-US" dirty="0" smtClean="0"/>
              <a:t>COSO Overview – Internal Control Publications</a:t>
            </a:r>
            <a:endParaRPr lang="en-US" dirty="0"/>
          </a:p>
        </p:txBody>
      </p:sp>
      <p:pic>
        <p:nvPicPr>
          <p:cNvPr id="9" name="Picture 8" descr="Volume1_online Cover on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743199"/>
            <a:ext cx="1905000" cy="2464857"/>
          </a:xfrm>
          <a:prstGeom prst="rect">
            <a:avLst/>
          </a:prstGeom>
          <a:ln>
            <a:solidFill>
              <a:srgbClr val="3C421A"/>
            </a:solidFill>
          </a:ln>
        </p:spPr>
      </p:pic>
      <p:pic>
        <p:nvPicPr>
          <p:cNvPr id="11" name="Picture 4" descr="Volume 1 cover only"/>
          <p:cNvPicPr>
            <a:picLocks noChangeAspect="1" noChangeArrowheads="1"/>
          </p:cNvPicPr>
          <p:nvPr/>
        </p:nvPicPr>
        <p:blipFill>
          <a:blip r:embed="rId3" cstate="print"/>
          <a:srcRect b="9897"/>
          <a:stretch>
            <a:fillRect/>
          </a:stretch>
        </p:blipFill>
        <p:spPr>
          <a:xfrm>
            <a:off x="2590800" y="2743199"/>
            <a:ext cx="1905000" cy="2460625"/>
          </a:xfrm>
          <a:prstGeom prst="rect">
            <a:avLst/>
          </a:prstGeom>
          <a:noFill/>
          <a:ln>
            <a:solidFill>
              <a:srgbClr val="3C421A"/>
            </a:solidFill>
          </a:ln>
        </p:spPr>
      </p:pic>
      <p:pic>
        <p:nvPicPr>
          <p:cNvPr id="12" name="Picture 11" descr="COSO Internal Control Framework 1992 Co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" y="2743200"/>
            <a:ext cx="1905001" cy="2465296"/>
          </a:xfrm>
          <a:prstGeom prst="rect">
            <a:avLst/>
          </a:prstGeom>
          <a:ln>
            <a:solidFill>
              <a:srgbClr val="3C421A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14400" y="5257800"/>
            <a:ext cx="9144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US" sz="1800" dirty="0" smtClean="0">
                <a:latin typeface="Georgia" pitchFamily="18" charset="0"/>
              </a:rPr>
              <a:t>1992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0" y="5257800"/>
            <a:ext cx="9144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US" sz="1800" dirty="0" smtClean="0">
                <a:latin typeface="Georgia" pitchFamily="18" charset="0"/>
              </a:rPr>
              <a:t>2006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5257800"/>
            <a:ext cx="9144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US" sz="1800" dirty="0" smtClean="0">
                <a:latin typeface="Georgia" pitchFamily="18" charset="0"/>
              </a:rPr>
              <a:t>2009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1400" y="5257800"/>
            <a:ext cx="9144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US" sz="1800" dirty="0" smtClean="0">
                <a:latin typeface="Georgia" pitchFamily="18" charset="0"/>
              </a:rPr>
              <a:t>2013</a:t>
            </a:r>
          </a:p>
        </p:txBody>
      </p:sp>
      <p:pic>
        <p:nvPicPr>
          <p:cNvPr id="17" name="Picture 16" descr="Framework 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1" y="2743199"/>
            <a:ext cx="1904999" cy="2465293"/>
          </a:xfrm>
          <a:prstGeom prst="rect">
            <a:avLst/>
          </a:prstGeom>
          <a:ln>
            <a:solidFill>
              <a:srgbClr val="3C421A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 bwMode="ltGray">
          <a:xfrm>
            <a:off x="1295400" y="2444036"/>
            <a:ext cx="838200" cy="4032964"/>
          </a:xfrm>
          <a:prstGeom prst="downArrow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228600" y="2524445"/>
            <a:ext cx="1295400" cy="523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cs typeface="Arial" pitchFamily="34" charset="0"/>
              </a:rPr>
              <a:t>Original Framework</a:t>
            </a:r>
            <a:endParaRPr lang="en-GB" sz="1400" i="1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6" name="Rectangle 6"/>
          <p:cNvSpPr/>
          <p:nvPr/>
        </p:nvSpPr>
        <p:spPr bwMode="ltGray">
          <a:xfrm>
            <a:off x="2209800" y="2438400"/>
            <a:ext cx="6553200" cy="4280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rtlCol="0" anchor="ctr" anchorCtr="1">
            <a:noAutofit/>
          </a:bodyPr>
          <a:lstStyle/>
          <a:p>
            <a:r>
              <a:rPr lang="en-US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COSO’s </a:t>
            </a:r>
            <a:r>
              <a:rPr lang="en-US" sz="15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Internal Control–Integrated Framework </a:t>
            </a:r>
            <a:r>
              <a:rPr lang="en-US" sz="1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(1992 Edition)</a:t>
            </a:r>
          </a:p>
        </p:txBody>
      </p:sp>
      <p:sp>
        <p:nvSpPr>
          <p:cNvPr id="22" name="TextBox 7"/>
          <p:cNvSpPr txBox="1"/>
          <p:nvPr/>
        </p:nvSpPr>
        <p:spPr>
          <a:xfrm>
            <a:off x="228600" y="3505200"/>
            <a:ext cx="1219200" cy="533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cs typeface="Arial" pitchFamily="34" charset="0"/>
              </a:rPr>
              <a:t>Refresh Objectives</a:t>
            </a:r>
          </a:p>
          <a:p>
            <a:endParaRPr lang="en-US" sz="1400" i="1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578737"/>
            <a:ext cx="1219200" cy="8982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1400" i="1" dirty="0" smtClean="0">
              <a:solidFill>
                <a:schemeClr val="tx2"/>
              </a:solidFill>
              <a:cs typeface="Arial" pitchFamily="34" charset="0"/>
            </a:endParaRPr>
          </a:p>
          <a:p>
            <a:endParaRPr lang="en-US" sz="1400" i="1" dirty="0" smtClean="0">
              <a:solidFill>
                <a:schemeClr val="tx2"/>
              </a:solidFill>
              <a:cs typeface="Arial" pitchFamily="34" charset="0"/>
            </a:endParaRPr>
          </a:p>
          <a:p>
            <a:r>
              <a:rPr lang="en-US" sz="1400" i="1" dirty="0" smtClean="0">
                <a:solidFill>
                  <a:schemeClr val="tx2"/>
                </a:solidFill>
                <a:cs typeface="Arial" pitchFamily="34" charset="0"/>
              </a:rPr>
              <a:t>Updated Framework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2209800" y="6077939"/>
            <a:ext cx="6553200" cy="3228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rtlCol="0" anchor="ctr" anchorCtr="1">
            <a:noAutofit/>
          </a:bodyPr>
          <a:lstStyle/>
          <a:p>
            <a:r>
              <a:rPr lang="en-US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COSO’s</a:t>
            </a:r>
            <a:r>
              <a:rPr lang="en-US" sz="15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Internal Control–Integrated Framework </a:t>
            </a:r>
            <a:r>
              <a:rPr lang="en-US" sz="1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(2013 Edition)</a:t>
            </a:r>
          </a:p>
        </p:txBody>
      </p:sp>
      <p:grpSp>
        <p:nvGrpSpPr>
          <p:cNvPr id="2" name="Group 38"/>
          <p:cNvGrpSpPr/>
          <p:nvPr/>
        </p:nvGrpSpPr>
        <p:grpSpPr>
          <a:xfrm>
            <a:off x="4403057" y="3200400"/>
            <a:ext cx="2073943" cy="2644852"/>
            <a:chOff x="2293730" y="2895600"/>
            <a:chExt cx="2073943" cy="2644852"/>
          </a:xfrm>
        </p:grpSpPr>
        <p:sp>
          <p:nvSpPr>
            <p:cNvPr id="29" name="Rectangle 28"/>
            <p:cNvSpPr/>
            <p:nvPr/>
          </p:nvSpPr>
          <p:spPr bwMode="ltGray">
            <a:xfrm>
              <a:off x="2293730" y="2895600"/>
              <a:ext cx="2073943" cy="1066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7432" rIns="45720" bIns="27432" rtlCol="0" anchor="ctr">
              <a:noAutofit/>
            </a:bodyPr>
            <a:lstStyle/>
            <a:p>
              <a:endPara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2302001" y="4648200"/>
              <a:ext cx="20574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7432" rIns="45720" bIns="27432" rtlCol="0" anchor="ctr" anchorCtr="1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Broadens Application</a:t>
              </a:r>
            </a:p>
          </p:txBody>
        </p:sp>
        <p:sp>
          <p:nvSpPr>
            <p:cNvPr id="19" name="Isosceles Triangle 18"/>
            <p:cNvSpPr/>
            <p:nvPr/>
          </p:nvSpPr>
          <p:spPr bwMode="ltGray">
            <a:xfrm flipV="1">
              <a:off x="2759429" y="5306243"/>
              <a:ext cx="1142544" cy="23420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Isosceles Triangle 26"/>
            <p:cNvSpPr/>
            <p:nvPr/>
          </p:nvSpPr>
          <p:spPr bwMode="ltGray">
            <a:xfrm flipV="1">
              <a:off x="2792139" y="4203255"/>
              <a:ext cx="1077124" cy="216345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6689057" y="3200400"/>
            <a:ext cx="2073943" cy="2667383"/>
            <a:chOff x="6689057" y="2895600"/>
            <a:chExt cx="2073943" cy="2667383"/>
          </a:xfrm>
        </p:grpSpPr>
        <p:sp>
          <p:nvSpPr>
            <p:cNvPr id="20" name="Isosceles Triangle 19"/>
            <p:cNvSpPr/>
            <p:nvPr/>
          </p:nvSpPr>
          <p:spPr bwMode="ltGray">
            <a:xfrm flipV="1">
              <a:off x="7154756" y="5328774"/>
              <a:ext cx="1142544" cy="23420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Isosceles Triangle 27"/>
            <p:cNvSpPr/>
            <p:nvPr/>
          </p:nvSpPr>
          <p:spPr bwMode="ltGray">
            <a:xfrm flipV="1">
              <a:off x="7187466" y="4203255"/>
              <a:ext cx="1077124" cy="216345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ltGray">
            <a:xfrm>
              <a:off x="6689057" y="2895600"/>
              <a:ext cx="2073943" cy="1066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7432" rIns="45720" bIns="27432" rtlCol="0" anchor="ctr">
              <a:noAutofit/>
            </a:bodyPr>
            <a:lstStyle/>
            <a:p>
              <a:endPara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ltGray">
            <a:xfrm>
              <a:off x="6697328" y="4648200"/>
              <a:ext cx="2057400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7432" rIns="45720" bIns="27432" rtlCol="0" anchor="ctr" anchorCtr="1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Clarifies Requirements</a:t>
              </a: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2209800" y="3200400"/>
            <a:ext cx="6391765" cy="2667000"/>
            <a:chOff x="4572000" y="2895600"/>
            <a:chExt cx="6391765" cy="2672609"/>
          </a:xfrm>
        </p:grpSpPr>
        <p:grpSp>
          <p:nvGrpSpPr>
            <p:cNvPr id="7" name="Group 36"/>
            <p:cNvGrpSpPr/>
            <p:nvPr/>
          </p:nvGrpSpPr>
          <p:grpSpPr>
            <a:xfrm>
              <a:off x="4572000" y="2895600"/>
              <a:ext cx="6391765" cy="1066800"/>
              <a:chOff x="4572000" y="2895600"/>
              <a:chExt cx="6391765" cy="1066800"/>
            </a:xfrm>
          </p:grpSpPr>
          <p:sp>
            <p:nvSpPr>
              <p:cNvPr id="5" name="Rectangle 4"/>
              <p:cNvSpPr/>
              <p:nvPr/>
            </p:nvSpPr>
            <p:spPr bwMode="ltGray">
              <a:xfrm>
                <a:off x="4572000" y="2895600"/>
                <a:ext cx="1997743" cy="1066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27432" rIns="45720" bIns="27432" rtlCol="0" anchor="ctr">
                <a:noAutofit/>
              </a:bodyPr>
              <a:lstStyle/>
              <a:p>
                <a:endParaRPr 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144000" y="2971960"/>
                <a:ext cx="1819765" cy="914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1300" b="1" dirty="0" smtClean="0">
                    <a:solidFill>
                      <a:srgbClr val="01396A"/>
                    </a:solidFill>
                    <a:cs typeface="Arial" pitchFamily="34" charset="0"/>
                  </a:rPr>
                  <a:t>Articulate principles to facilitate effective internal control </a:t>
                </a:r>
              </a:p>
            </p:txBody>
          </p:sp>
        </p:grpSp>
        <p:sp>
          <p:nvSpPr>
            <p:cNvPr id="32" name="Isosceles Triangle 31"/>
            <p:cNvSpPr/>
            <p:nvPr/>
          </p:nvSpPr>
          <p:spPr bwMode="ltGray">
            <a:xfrm flipV="1">
              <a:off x="4994209" y="4203255"/>
              <a:ext cx="1077124" cy="216345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Isosceles Triangle 34"/>
            <p:cNvSpPr/>
            <p:nvPr/>
          </p:nvSpPr>
          <p:spPr bwMode="ltGray">
            <a:xfrm flipV="1">
              <a:off x="4961499" y="5334000"/>
              <a:ext cx="1142544" cy="23420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Rectangle 2"/>
          <p:cNvSpPr txBox="1">
            <a:spLocks/>
          </p:cNvSpPr>
          <p:nvPr/>
        </p:nvSpPr>
        <p:spPr>
          <a:xfrm>
            <a:off x="381000" y="990600"/>
            <a:ext cx="82296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rial" pitchFamily="34" charset="0"/>
              </a:rPr>
              <a:t>Why </a:t>
            </a:r>
            <a:r>
              <a:rPr lang="en-US" sz="2400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update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w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rial" pitchFamily="34" charset="0"/>
              </a:rPr>
              <a:t>hat </a:t>
            </a:r>
            <a:r>
              <a:rPr lang="en-US" sz="2400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works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Arial" pitchFamily="34" charset="0"/>
              </a:rPr>
              <a:t> – </a:t>
            </a:r>
            <a:r>
              <a:rPr lang="en-IN" sz="2400" dirty="0" smtClean="0">
                <a:solidFill>
                  <a:srgbClr val="2A5970"/>
                </a:solidFill>
                <a:cs typeface="Arial" pitchFamily="34" charset="0"/>
              </a:rPr>
              <a:t>The Framework has become the most widely adopted control framework worldwide.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3" name="Rectangle 32"/>
          <p:cNvSpPr/>
          <p:nvPr/>
        </p:nvSpPr>
        <p:spPr bwMode="ltGray">
          <a:xfrm>
            <a:off x="2209800" y="4953000"/>
            <a:ext cx="2057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rtlCol="0" anchor="ctr" anchorCtr="1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Updates 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Context</a:t>
            </a:r>
          </a:p>
        </p:txBody>
      </p:sp>
      <p:sp>
        <p:nvSpPr>
          <p:cNvPr id="43" name="TextBox 7"/>
          <p:cNvSpPr txBox="1"/>
          <p:nvPr/>
        </p:nvSpPr>
        <p:spPr>
          <a:xfrm>
            <a:off x="228600" y="5029200"/>
            <a:ext cx="1219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cs typeface="Arial" pitchFamily="34" charset="0"/>
              </a:rPr>
              <a:t>Enhancements   </a:t>
            </a:r>
          </a:p>
          <a:p>
            <a:endParaRPr lang="en-US" sz="1400" i="1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0" y="3276600"/>
            <a:ext cx="1904999" cy="88825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1300" b="1" dirty="0" smtClean="0">
                <a:solidFill>
                  <a:srgbClr val="01396A"/>
                </a:solidFill>
                <a:cs typeface="Arial" pitchFamily="34" charset="0"/>
              </a:rPr>
              <a:t>Reflect changes in business &amp; operating environments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95800" y="3276600"/>
            <a:ext cx="1895965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1300" b="1" dirty="0" smtClean="0">
                <a:solidFill>
                  <a:srgbClr val="01396A"/>
                </a:solidFill>
                <a:cs typeface="Arial" pitchFamily="34" charset="0"/>
              </a:rPr>
              <a:t>Expand operations and  reporting objectives</a:t>
            </a:r>
          </a:p>
          <a:p>
            <a:pPr marL="228600" indent="-228600" algn="ctr">
              <a:buClr>
                <a:schemeClr val="tx1"/>
              </a:buClr>
            </a:pPr>
            <a:endParaRPr lang="en-US" sz="1200" dirty="0" smtClean="0">
              <a:solidFill>
                <a:srgbClr val="01396A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timetable</a:t>
            </a:r>
          </a:p>
        </p:txBody>
      </p:sp>
      <p:sp>
        <p:nvSpPr>
          <p:cNvPr id="27" name="Pentagon 26"/>
          <p:cNvSpPr/>
          <p:nvPr/>
        </p:nvSpPr>
        <p:spPr bwMode="ltGray">
          <a:xfrm>
            <a:off x="457200" y="2590800"/>
            <a:ext cx="2057400" cy="685800"/>
          </a:xfrm>
          <a:prstGeom prst="homePlate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Assess &amp; Survey Stakeholders</a:t>
            </a:r>
            <a:endParaRPr lang="en-CA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hevron 27"/>
          <p:cNvSpPr/>
          <p:nvPr/>
        </p:nvSpPr>
        <p:spPr bwMode="ltGray">
          <a:xfrm>
            <a:off x="2286000" y="2590800"/>
            <a:ext cx="2438400" cy="685800"/>
          </a:xfrm>
          <a:prstGeom prst="chevron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 </a:t>
            </a:r>
            <a:r>
              <a:rPr lang="en-C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CA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</a:t>
            </a:r>
          </a:p>
        </p:txBody>
      </p:sp>
      <p:sp>
        <p:nvSpPr>
          <p:cNvPr id="29" name="Chevron 28"/>
          <p:cNvSpPr/>
          <p:nvPr/>
        </p:nvSpPr>
        <p:spPr bwMode="ltGray">
          <a:xfrm>
            <a:off x="4495800" y="2590800"/>
            <a:ext cx="2667000" cy="685800"/>
          </a:xfrm>
          <a:prstGeom prst="chevron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 Exposure, Assess  &amp; Refine</a:t>
            </a:r>
            <a:endParaRPr lang="en-CA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hevron 29"/>
          <p:cNvSpPr/>
          <p:nvPr/>
        </p:nvSpPr>
        <p:spPr bwMode="ltGray">
          <a:xfrm>
            <a:off x="6934200" y="2590800"/>
            <a:ext cx="1752600" cy="685800"/>
          </a:xfrm>
          <a:prstGeom prst="chevron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Finalize</a:t>
            </a:r>
            <a:endParaRPr lang="en-CA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entagon 30"/>
          <p:cNvSpPr/>
          <p:nvPr/>
        </p:nvSpPr>
        <p:spPr bwMode="ltGray">
          <a:xfrm>
            <a:off x="457200" y="3581400"/>
            <a:ext cx="1905000" cy="533400"/>
          </a:xfrm>
          <a:prstGeom prst="homePlate">
            <a:avLst/>
          </a:prstGeom>
          <a:solidFill>
            <a:srgbClr val="17375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</a:t>
            </a:r>
          </a:p>
        </p:txBody>
      </p:sp>
      <p:sp>
        <p:nvSpPr>
          <p:cNvPr id="32" name="Chevron 31"/>
          <p:cNvSpPr/>
          <p:nvPr/>
        </p:nvSpPr>
        <p:spPr bwMode="ltGray">
          <a:xfrm>
            <a:off x="2209800" y="3581400"/>
            <a:ext cx="2514600" cy="533400"/>
          </a:xfrm>
          <a:prstGeom prst="chevron">
            <a:avLst/>
          </a:prstGeom>
          <a:solidFill>
            <a:srgbClr val="17375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33" name="Chevron 32"/>
          <p:cNvSpPr/>
          <p:nvPr/>
        </p:nvSpPr>
        <p:spPr bwMode="ltGray">
          <a:xfrm>
            <a:off x="4572000" y="3581400"/>
            <a:ext cx="2819400" cy="533400"/>
          </a:xfrm>
          <a:prstGeom prst="chevron">
            <a:avLst/>
          </a:prstGeom>
          <a:solidFill>
            <a:srgbClr val="17375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</a:p>
        </p:txBody>
      </p:sp>
      <p:sp>
        <p:nvSpPr>
          <p:cNvPr id="12" name="Chevron 11"/>
          <p:cNvSpPr/>
          <p:nvPr/>
        </p:nvSpPr>
        <p:spPr bwMode="ltGray">
          <a:xfrm>
            <a:off x="7239000" y="3581400"/>
            <a:ext cx="1447800" cy="533400"/>
          </a:xfrm>
          <a:prstGeom prst="chevron">
            <a:avLst/>
          </a:prstGeom>
          <a:solidFill>
            <a:srgbClr val="17375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en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1038"/>
          <p:cNvSpPr>
            <a:spLocks noChangeShapeType="1"/>
          </p:cNvSpPr>
          <p:nvPr/>
        </p:nvSpPr>
        <p:spPr bwMode="ltGray">
          <a:xfrm>
            <a:off x="6629400" y="4008438"/>
            <a:ext cx="3175" cy="1385888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CA" dirty="0">
              <a:solidFill>
                <a:schemeClr val="accent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Line 1038"/>
          <p:cNvSpPr>
            <a:spLocks noChangeShapeType="1"/>
          </p:cNvSpPr>
          <p:nvPr/>
        </p:nvSpPr>
        <p:spPr bwMode="ltGray">
          <a:xfrm>
            <a:off x="2514600" y="3994151"/>
            <a:ext cx="3175" cy="1385887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CA" dirty="0">
              <a:solidFill>
                <a:schemeClr val="accent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0243" name="Rectangle 4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458200" cy="762000"/>
          </a:xfrm>
        </p:spPr>
        <p:txBody>
          <a:bodyPr/>
          <a:lstStyle/>
          <a:p>
            <a:r>
              <a:rPr lang="en-US" dirty="0" smtClean="0"/>
              <a:t>Project </a:t>
            </a:r>
            <a:r>
              <a:rPr lang="en-CA" dirty="0" smtClean="0"/>
              <a:t>participants</a:t>
            </a:r>
            <a:endParaRPr lang="en-US" dirty="0" smtClean="0"/>
          </a:p>
        </p:txBody>
      </p:sp>
      <p:sp>
        <p:nvSpPr>
          <p:cNvPr id="4" name="Rectangle 1030"/>
          <p:cNvSpPr>
            <a:spLocks noChangeArrowheads="1"/>
          </p:cNvSpPr>
          <p:nvPr/>
        </p:nvSpPr>
        <p:spPr bwMode="ltGray">
          <a:xfrm>
            <a:off x="3240088" y="2209800"/>
            <a:ext cx="2551112" cy="579438"/>
          </a:xfrm>
          <a:prstGeom prst="rect">
            <a:avLst/>
          </a:prstGeom>
          <a:solidFill>
            <a:srgbClr val="2A5970"/>
          </a:solidFill>
          <a:ln>
            <a:solidFill>
              <a:srgbClr val="2A597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COSO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Board of Directors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31"/>
          <p:cNvSpPr>
            <a:spLocks noChangeArrowheads="1"/>
          </p:cNvSpPr>
          <p:nvPr/>
        </p:nvSpPr>
        <p:spPr bwMode="ltGray">
          <a:xfrm>
            <a:off x="838201" y="4259263"/>
            <a:ext cx="3352800" cy="2187576"/>
          </a:xfrm>
          <a:prstGeom prst="rect">
            <a:avLst/>
          </a:prstGeom>
          <a:solidFill>
            <a:srgbClr val="2A5970"/>
          </a:solidFill>
          <a:ln>
            <a:solidFill>
              <a:srgbClr val="2A597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7160" tIns="91440" rIns="137160" bIns="137160"/>
          <a:lstStyle/>
          <a:p>
            <a:pPr marL="112713" indent="-112713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COSO Advisory Council</a:t>
            </a:r>
          </a:p>
          <a:p>
            <a:pPr marL="112713" indent="-112713"/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>
              <a:buFont typeface="Arial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AICPA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AAA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FEI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IIA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Accounting Firms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Regulatory observers (SEC, GAO, FDIC, PCAOB)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Others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IFAC, ISACA, others)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2713" indent="-112713"/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038"/>
          <p:cNvSpPr>
            <a:spLocks noChangeShapeType="1"/>
          </p:cNvSpPr>
          <p:nvPr/>
        </p:nvSpPr>
        <p:spPr bwMode="ltGray">
          <a:xfrm>
            <a:off x="4495800" y="2789238"/>
            <a:ext cx="0" cy="1219200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CA" dirty="0">
              <a:solidFill>
                <a:schemeClr val="accent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1032"/>
          <p:cNvSpPr>
            <a:spLocks noChangeArrowheads="1"/>
          </p:cNvSpPr>
          <p:nvPr/>
        </p:nvSpPr>
        <p:spPr bwMode="ltGray">
          <a:xfrm>
            <a:off x="3216275" y="3082926"/>
            <a:ext cx="2551113" cy="652462"/>
          </a:xfrm>
          <a:prstGeom prst="rect">
            <a:avLst/>
          </a:prstGeom>
          <a:solidFill>
            <a:srgbClr val="2A5970"/>
          </a:solidFill>
          <a:ln>
            <a:solidFill>
              <a:srgbClr val="2A597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Author &amp;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Project Leader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46"/>
          <p:cNvSpPr>
            <a:spLocks noChangeAspect="1" noChangeArrowheads="1"/>
          </p:cNvSpPr>
          <p:nvPr/>
        </p:nvSpPr>
        <p:spPr bwMode="ltGray">
          <a:xfrm>
            <a:off x="4724400" y="4259263"/>
            <a:ext cx="3886200" cy="2187576"/>
          </a:xfrm>
          <a:prstGeom prst="rect">
            <a:avLst/>
          </a:prstGeom>
          <a:solidFill>
            <a:srgbClr val="2A5970"/>
          </a:solidFill>
          <a:ln>
            <a:solidFill>
              <a:srgbClr val="2A597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7160" tIns="91440" rIns="137160" bIns="137160"/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69863" indent="-169863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 700 stakeholders in Framework responded to global survey during 2011</a:t>
            </a:r>
          </a:p>
          <a:p>
            <a:pPr marL="117475" indent="-117475"/>
            <a:endParaRPr lang="en-US" sz="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69863" indent="-169863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 200 stakeholders  publically commented on proposed updates to Framework during first  quarter of 2012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69863" indent="-169863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 50 stakeholders publically commented on proposed updates in last quarter of 2012</a:t>
            </a:r>
          </a:p>
        </p:txBody>
      </p:sp>
      <p:sp>
        <p:nvSpPr>
          <p:cNvPr id="9" name="Line 1050"/>
          <p:cNvSpPr>
            <a:spLocks noChangeShapeType="1"/>
          </p:cNvSpPr>
          <p:nvPr/>
        </p:nvSpPr>
        <p:spPr bwMode="ltGray">
          <a:xfrm>
            <a:off x="4822825" y="4419600"/>
            <a:ext cx="3573463" cy="11113"/>
          </a:xfrm>
          <a:prstGeom prst="line">
            <a:avLst/>
          </a:prstGeom>
          <a:solidFill>
            <a:schemeClr val="accent3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CA" dirty="0">
              <a:solidFill>
                <a:schemeClr val="accent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Line 1049"/>
          <p:cNvSpPr>
            <a:spLocks noChangeShapeType="1"/>
          </p:cNvSpPr>
          <p:nvPr/>
        </p:nvSpPr>
        <p:spPr bwMode="ltGray">
          <a:xfrm flipV="1">
            <a:off x="990600" y="4424363"/>
            <a:ext cx="3375025" cy="11112"/>
          </a:xfrm>
          <a:prstGeom prst="line">
            <a:avLst/>
          </a:prstGeom>
          <a:solidFill>
            <a:schemeClr val="accent3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CA" dirty="0">
              <a:solidFill>
                <a:schemeClr val="accent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Line 1038"/>
          <p:cNvSpPr>
            <a:spLocks noChangeShapeType="1"/>
          </p:cNvSpPr>
          <p:nvPr/>
        </p:nvSpPr>
        <p:spPr bwMode="ltGray">
          <a:xfrm flipH="1">
            <a:off x="2514600" y="4008438"/>
            <a:ext cx="4121150" cy="0"/>
          </a:xfrm>
          <a:prstGeom prst="line">
            <a:avLst/>
          </a:prstGeom>
          <a:solidFill>
            <a:schemeClr val="accent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CA" dirty="0">
              <a:solidFill>
                <a:schemeClr val="accent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deliverable #1 – Internal Control-Integrated Framework (2013 Edition)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Consists of three volumes:</a:t>
            </a:r>
          </a:p>
          <a:p>
            <a:pPr lvl="1"/>
            <a:r>
              <a:rPr lang="en-US" dirty="0" smtClean="0"/>
              <a:t>Executive Summary</a:t>
            </a:r>
          </a:p>
          <a:p>
            <a:pPr lvl="1"/>
            <a:r>
              <a:rPr lang="en-US" dirty="0" smtClean="0"/>
              <a:t>Framework and Appendices</a:t>
            </a:r>
          </a:p>
          <a:p>
            <a:pPr lvl="1"/>
            <a:r>
              <a:rPr lang="en-US" dirty="0" smtClean="0"/>
              <a:t>Illustrative Tools for Assessing Effectiveness of a System of Internal Control</a:t>
            </a:r>
          </a:p>
          <a:p>
            <a:r>
              <a:rPr lang="en-US" dirty="0" smtClean="0"/>
              <a:t>Sets out: </a:t>
            </a:r>
          </a:p>
          <a:p>
            <a:pPr lvl="1"/>
            <a:r>
              <a:rPr lang="en-US" dirty="0" smtClean="0"/>
              <a:t>Definition of internal control</a:t>
            </a:r>
          </a:p>
          <a:p>
            <a:pPr lvl="1"/>
            <a:r>
              <a:rPr lang="en-US" dirty="0" smtClean="0"/>
              <a:t>Categories of objectives</a:t>
            </a:r>
          </a:p>
          <a:p>
            <a:pPr lvl="1"/>
            <a:r>
              <a:rPr lang="en-US" dirty="0" smtClean="0"/>
              <a:t>Components and principles of internal control</a:t>
            </a:r>
          </a:p>
          <a:p>
            <a:pPr lvl="1"/>
            <a:r>
              <a:rPr lang="en-US" dirty="0" smtClean="0"/>
              <a:t>Requirements for effectiveness</a:t>
            </a:r>
          </a:p>
        </p:txBody>
      </p:sp>
      <p:pic>
        <p:nvPicPr>
          <p:cNvPr id="6" name="Content Placeholder 5" descr="Combine Cov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599" y="2589538"/>
            <a:ext cx="2971801" cy="3845861"/>
          </a:xfrm>
          <a:ln>
            <a:solidFill>
              <a:srgbClr val="3C421A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deliverable #2 – </a:t>
            </a:r>
            <a:r>
              <a:rPr lang="en-GB" smtClean="0"/>
              <a:t>Internal Control over External Financial Reporting: A Compendium....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1148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Illustrates approaches and examples of how principles are applied in preparing </a:t>
            </a:r>
            <a:r>
              <a:rPr lang="en-US" dirty="0" smtClean="0"/>
              <a:t>financial statements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Considers changes in business and operating environments during past two decades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Provides examples from a variety of entities – public, private, not-for-profit, and government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Aligns</a:t>
            </a:r>
            <a:r>
              <a:rPr lang="en-US" strike="sngStrike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with the updated Framework</a:t>
            </a:r>
          </a:p>
        </p:txBody>
      </p:sp>
      <p:pic>
        <p:nvPicPr>
          <p:cNvPr id="6" name="Content Placeholder 5" descr="ICEFR_final - cover only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589539"/>
            <a:ext cx="2945066" cy="3811262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58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ernal Control–Integrated Framework&amp;#x0D;&amp;#x0A;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Table of Contents&amp;amp;#x09;&amp;quot;&quot;/&gt;&lt;property id=&quot;20307&quot; value=&quot;423&quot;/&gt;&lt;/object&gt;&lt;object type=&quot;3&quot; unique_id=&quot;10006&quot;&gt;&lt;property id=&quot;20148&quot; value=&quot;5&quot;/&gt;&lt;property id=&quot;20300&quot; value=&quot;Slide 3&quot;/&gt;&lt;property id=&quot;20307&quot; value=&quot;429&quot;/&gt;&lt;/object&gt;&lt;object type=&quot;3&quot; unique_id=&quot;10007&quot;&gt;&lt;property id=&quot;20148&quot; value=&quot;5&quot;/&gt;&lt;property id=&quot;20300&quot; value=&quot;Slide 4&quot;/&gt;&lt;property id=&quot;20307&quot; value=&quot;397&quot;/&gt;&lt;/object&gt;&lt;object type=&quot;3&quot; unique_id=&quot;10008&quot;&gt;&lt;property id=&quot;20148&quot; value=&quot;5&quot;/&gt;&lt;property id=&quot;20300&quot; value=&quot;Slide 5 - &amp;quot;Project Timetable&amp;quot;&quot;/&gt;&lt;property id=&quot;20307&quot; value=&quot;393&quot;/&gt;&lt;/object&gt;&lt;object type=&quot;3&quot; unique_id=&quot;10009&quot;&gt;&lt;property id=&quot;20148&quot; value=&quot;5&quot;/&gt;&lt;property id=&quot;20300&quot; value=&quot;Slide 6 - &amp;quot;Project Participants&amp;quot;&quot;/&gt;&lt;property id=&quot;20307&quot; value=&quot;373&quot;/&gt;&lt;/object&gt;&lt;object type=&quot;3&quot; unique_id=&quot;10010&quot;&gt;&lt;property id=&quot;20148&quot; value=&quot;5&quot;/&gt;&lt;property id=&quot;20300&quot; value=&quot;Slide 7 - &amp;quot;Project Deliverables: Internal Control-Integrated Framework &amp;quot;&quot;/&gt;&lt;property id=&quot;20307&quot; value=&quot;422&quot;/&gt;&lt;/object&gt;&lt;object type=&quot;3&quot; unique_id=&quot;10011&quot;&gt;&lt;property id=&quot;20148&quot; value=&quot;5&quot;/&gt;&lt;property id=&quot;20300&quot; value=&quot;Slide 8 - &amp;quot;Project Deliverables: Internal Control over External Financial Reporting: A Compendium&amp;quot;&quot;/&gt;&lt;property id=&quot;20307&quot; value=&quot;437&quot;/&gt;&lt;/object&gt;&lt;object type=&quot;3&quot; unique_id=&quot;10012&quot;&gt;&lt;property id=&quot;20148&quot; value=&quot;5&quot;/&gt;&lt;property id=&quot;20300&quot; value=&quot;Slide 9&quot;/&gt;&lt;property id=&quot;20307&quot; value=&quot;432&quot;/&gt;&lt;/object&gt;&lt;object type=&quot;3&quot; unique_id=&quot;10013&quot;&gt;&lt;property id=&quot;20148&quot; value=&quot;5&quot;/&gt;&lt;property id=&quot;20300&quot; value=&quot;Slide 10 - &amp;quot;Internal Control-Integrated Framework&amp;quot;&quot;/&gt;&lt;property id=&quot;20307&quot; value=&quot;430&quot;/&gt;&lt;/object&gt;&lt;object type=&quot;3&quot; unique_id=&quot;10014&quot;&gt;&lt;property id=&quot;20148&quot; value=&quot;5&quot;/&gt;&lt;property id=&quot;20300&quot; value=&quot;Slide 11 - &amp;quot;Fundamental concepts of internal control are timeless&amp;quot;&quot;/&gt;&lt;property id=&quot;20307&quot; value=&quot;431&quot;/&gt;&lt;/object&gt;&lt;object type=&quot;3&quot; unique_id=&quot;10015&quot;&gt;&lt;property id=&quot;20148&quot; value=&quot;5&quot;/&gt;&lt;property id=&quot;20300&quot; value=&quot;Slide 12 - &amp;quot;Updates intended to ease use and application&amp;#x0D;&amp;#x0A;&amp;quot;&quot;/&gt;&lt;property id=&quot;20307&quot; value=&quot;384&quot;/&gt;&lt;/object&gt;&lt;object type=&quot;3&quot; unique_id=&quot;10016&quot;&gt;&lt;property id=&quot;20148&quot; value=&quot;5&quot;/&gt;&lt;property id=&quot;20300&quot; value=&quot;Slide 13 - &amp;quot;Requirements for effective internal control&amp;quot;&quot;/&gt;&lt;property id=&quot;20307&quot; value=&quot;435&quot;/&gt;&lt;/object&gt;&lt;object type=&quot;3&quot; unique_id=&quot;10017&quot;&gt;&lt;property id=&quot;20148&quot; value=&quot;5&quot;/&gt;&lt;property id=&quot;20300&quot; value=&quot;Slide 14 - &amp;quot;Update formalizes fundamental concepts embedded in the original Framework as principles&amp;quot;&quot;/&gt;&lt;property id=&quot;20307&quot; value=&quot;392&quot;/&gt;&lt;/object&gt;&lt;object type=&quot;3&quot; unique_id=&quot;10018&quot;&gt;&lt;property id=&quot;20148&quot; value=&quot;5&quot;/&gt;&lt;property id=&quot;20300&quot; value=&quot;Slide 15&quot;/&gt;&lt;property id=&quot;20307&quot; value=&quot;400&quot;/&gt;&lt;/object&gt;&lt;object type=&quot;3&quot; unique_id=&quot;10019&quot;&gt;&lt;property id=&quot;20148&quot; value=&quot;5&quot;/&gt;&lt;property id=&quot;20300&quot; value=&quot;Slide 16 - &amp;quot;Public exposure of updated Framework: Summary of public responses to on-line survey&amp;quot;&quot;/&gt;&lt;property id=&quot;20307&quot; value=&quot;408&quot;/&gt;&lt;/object&gt;&lt;object type=&quot;3&quot; unique_id=&quot;10020&quot;&gt;&lt;property id=&quot;20148&quot; value=&quot;5&quot;/&gt;&lt;property id=&quot;20300&quot; value=&quot;Slide 17 - &amp;quot;Public exposure of updated Framework: Summary of revisions arising from comment letters&amp;quot;&quot;/&gt;&lt;property id=&quot;20307&quot; value=&quot;407&quot;/&gt;&lt;/object&gt;&lt;object type=&quot;3&quot; unique_id=&quot;10021&quot;&gt;&lt;property id=&quot;20148&quot; value=&quot;5&quot;/&gt;&lt;property id=&quot;20300&quot; value=&quot;Slide 18 - &amp;quot;Public exposure of updated Framework: Summary of other considerations arising from comment letters&amp;quot;&quot;/&gt;&lt;property id=&quot;20307&quot; value=&quot;439&quot;/&gt;&lt;/object&gt;&lt;object type=&quot;3&quot; unique_id=&quot;10022&quot;&gt;&lt;property id=&quot;20148&quot; value=&quot;5&quot;/&gt;&lt;property id=&quot;20300&quot; value=&quot;Slide 19 - &amp;quot;Public exposure of updated Framework: Summary of other considerations arising from comment letters (continued)&amp;quot;&quot;/&gt;&lt;property id=&quot;20307&quot; value=&quot;438&quot;/&gt;&lt;/object&gt;&lt;object type=&quot;3&quot; unique_id=&quot;10023&quot;&gt;&lt;property id=&quot;20148&quot; value=&quot;5&quot;/&gt;&lt;property id=&quot;20300&quot; value=&quot;Slide 20 - &amp;quot;Overview of Illustrative Tools for Assessing Effectiveness of a System of Internal Control&amp;quot;&quot;/&gt;&lt;property id=&quot;20307&quot; value=&quot;440&quot;/&gt;&lt;/object&gt;&lt;object type=&quot;3&quot; unique_id=&quot;10024&quot;&gt;&lt;property id=&quot;20148&quot; value=&quot;5&quot;/&gt;&lt;property id=&quot;20300&quot; value=&quot;Slide 21&quot;/&gt;&lt;property id=&quot;20307&quot; value=&quot;433&quot;/&gt;&lt;/object&gt;&lt;object type=&quot;3&quot; unique_id=&quot;10025&quot;&gt;&lt;property id=&quot;20148&quot; value=&quot;5&quot;/&gt;&lt;property id=&quot;20300&quot; value=&quot;Slide 22 - &amp;quot;Overview of ICEFR Compendium&amp;quot;&quot;/&gt;&lt;property id=&quot;20307&quot; value=&quot;425&quot;/&gt;&lt;/object&gt;&lt;object type=&quot;3&quot; unique_id=&quot;10026&quot;&gt;&lt;property id=&quot;20148&quot; value=&quot;5&quot;/&gt;&lt;property id=&quot;20300&quot; value=&quot;Slide 23 - &amp;quot;Overview of ICEFR Compendium (continued)&amp;quot;&quot;/&gt;&lt;property id=&quot;20307&quot; value=&quot;436&quot;/&gt;&lt;/object&gt;&lt;object type=&quot;3&quot; unique_id=&quot;10027&quot;&gt;&lt;property id=&quot;20148&quot; value=&quot;5&quot;/&gt;&lt;property id=&quot;20300&quot; value=&quot;Slide 24&quot;/&gt;&lt;property id=&quot;20307&quot; value=&quot;434&quot;/&gt;&lt;/object&gt;&lt;object type=&quot;3&quot; unique_id=&quot;10028&quot;&gt;&lt;property id=&quot;20148&quot; value=&quot;5&quot;/&gt;&lt;property id=&quot;20300&quot; value=&quot;Slide 25 - &amp;quot;Public exposure of proposed COSO documents&amp;quot;&quot;/&gt;&lt;property id=&quot;20307&quot; value=&quot;420&quot;/&gt;&lt;/object&gt;&lt;object type=&quot;3&quot; unique_id=&quot;10029&quot;&gt;&lt;property id=&quot;20148&quot; value=&quot;5&quot;/&gt;&lt;property id=&quot;20300&quot; value=&quot;Slide 26 - &amp;quot;COSO seeks public comments &amp;quot;&quot;/&gt;&lt;property id=&quot;20307&quot; value=&quot;427&quot;/&gt;&lt;/object&gt;&lt;object type=&quot;3&quot; unique_id=&quot;10030&quot;&gt;&lt;property id=&quot;20148&quot; value=&quot;5&quot;/&gt;&lt;property id=&quot;20300&quot; value=&quot;Slide 27 - &amp;quot;Transition to the Updated Framework&amp;quot;&quot;/&gt;&lt;property id=&quot;20307&quot; value=&quot;441&quot;/&gt;&lt;/object&gt;&lt;object type=&quot;3&quot; unique_id=&quot;10031&quot;&gt;&lt;property id=&quot;20148&quot; value=&quot;5&quot;/&gt;&lt;property id=&quot;20300&quot; value=&quot;Slide 28 - &amp;quot;Questions or Comments?&amp;quot;&quot;/&gt;&lt;property id=&quot;20307&quot; value=&quot;40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17008</TotalTime>
  <Words>3002</Words>
  <Application>Microsoft Office PowerPoint</Application>
  <PresentationFormat>Letter Paper (8.5x11 in)</PresentationFormat>
  <Paragraphs>348</Paragraphs>
  <Slides>39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Urban</vt:lpstr>
      <vt:lpstr>Internal Control–Integrated Framework  </vt:lpstr>
      <vt:lpstr>Table of Contents </vt:lpstr>
      <vt:lpstr>PowerPoint Presentation</vt:lpstr>
      <vt:lpstr>COSO Overview – Internal Control Publications</vt:lpstr>
      <vt:lpstr>PowerPoint Presentation</vt:lpstr>
      <vt:lpstr>Project timetable</vt:lpstr>
      <vt:lpstr>Project participants</vt:lpstr>
      <vt:lpstr>Project deliverable #1 – Internal Control-Integrated Framework (2013 Edition) </vt:lpstr>
      <vt:lpstr>Project deliverable #2 – Internal Control over External Financial Reporting: A Compendium....</vt:lpstr>
      <vt:lpstr>PowerPoint Presentation</vt:lpstr>
      <vt:lpstr>Update expected to increase ease of use and broaden application </vt:lpstr>
      <vt:lpstr>PowerPoint Presentation</vt:lpstr>
      <vt:lpstr>Update articulates principles of effective internal control</vt:lpstr>
      <vt:lpstr>Update articulates principles of effective internal control (continued)</vt:lpstr>
      <vt:lpstr>Update articulates principles of effective internal control (continued)</vt:lpstr>
      <vt:lpstr>Update articulates principles of effective internal control (continued)</vt:lpstr>
      <vt:lpstr>Update articulates principles of effective internal control (continued)</vt:lpstr>
      <vt:lpstr>Update articulates principles of effective internal control (continued)</vt:lpstr>
      <vt:lpstr>Update clarifies requirements for effective internal control</vt:lpstr>
      <vt:lpstr>Update describes important characteristics of principles, e.g.,</vt:lpstr>
      <vt:lpstr>Update describes the role of controls to effect principles</vt:lpstr>
      <vt:lpstr>Update describes how various controls effect principles, e.g., </vt:lpstr>
      <vt:lpstr>Summary of public exposure of proposed update</vt:lpstr>
      <vt:lpstr>Updates are responsive to public comments </vt:lpstr>
      <vt:lpstr>Updates are responsive to public comments (continued)</vt:lpstr>
      <vt:lpstr>Updates are responsive to public comments (continued)</vt:lpstr>
      <vt:lpstr>Updates are responsive to public comments (continued)</vt:lpstr>
      <vt:lpstr>PowerPoint Presentation</vt:lpstr>
      <vt:lpstr>Illustrative Tools for Assessing Effectiveness of a System of Internal Control</vt:lpstr>
      <vt:lpstr>Internal Control over External Financial Reporting (ICEFR): A Compendium of Approaches and Examples</vt:lpstr>
      <vt:lpstr>Summary of public exposure of the Illustrative Documents</vt:lpstr>
      <vt:lpstr>Illustrative documents are responsive to public comments</vt:lpstr>
      <vt:lpstr>PowerPoint Presentation</vt:lpstr>
      <vt:lpstr>Transition &amp; Impact</vt:lpstr>
      <vt:lpstr>Transition &amp; Impact (continued)</vt:lpstr>
      <vt:lpstr>Transition &amp; Impact (continued) </vt:lpstr>
      <vt:lpstr>Recommended Actions</vt:lpstr>
      <vt:lpstr>Getting COSO’s Publications</vt:lpstr>
      <vt:lpstr>Questions &amp; Comments</vt:lpstr>
    </vt:vector>
  </TitlesOfParts>
  <Company>UW-Madison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Objectives</dc:title>
  <dc:creator>Admin</dc:creator>
  <cp:lastModifiedBy>Gary Berrigan</cp:lastModifiedBy>
  <cp:revision>674</cp:revision>
  <dcterms:created xsi:type="dcterms:W3CDTF">2008-12-02T15:52:32Z</dcterms:created>
  <dcterms:modified xsi:type="dcterms:W3CDTF">2013-05-14T15:20:36Z</dcterms:modified>
</cp:coreProperties>
</file>